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5" r:id="rId1"/>
  </p:sldMasterIdLst>
  <p:notesMasterIdLst>
    <p:notesMasterId r:id="rId38"/>
  </p:notesMasterIdLst>
  <p:sldIdLst>
    <p:sldId id="265" r:id="rId2"/>
    <p:sldId id="274" r:id="rId3"/>
    <p:sldId id="260" r:id="rId4"/>
    <p:sldId id="267" r:id="rId5"/>
    <p:sldId id="268" r:id="rId6"/>
    <p:sldId id="269" r:id="rId7"/>
    <p:sldId id="273" r:id="rId8"/>
    <p:sldId id="280" r:id="rId9"/>
    <p:sldId id="258" r:id="rId10"/>
    <p:sldId id="276" r:id="rId11"/>
    <p:sldId id="278" r:id="rId12"/>
    <p:sldId id="277" r:id="rId13"/>
    <p:sldId id="275" r:id="rId14"/>
    <p:sldId id="279" r:id="rId15"/>
    <p:sldId id="281" r:id="rId16"/>
    <p:sldId id="282" r:id="rId17"/>
    <p:sldId id="271" r:id="rId18"/>
    <p:sldId id="261" r:id="rId19"/>
    <p:sldId id="283" r:id="rId20"/>
    <p:sldId id="284" r:id="rId21"/>
    <p:sldId id="285" r:id="rId22"/>
    <p:sldId id="288" r:id="rId23"/>
    <p:sldId id="293" r:id="rId24"/>
    <p:sldId id="287" r:id="rId25"/>
    <p:sldId id="289" r:id="rId26"/>
    <p:sldId id="263" r:id="rId27"/>
    <p:sldId id="286" r:id="rId28"/>
    <p:sldId id="294" r:id="rId29"/>
    <p:sldId id="290" r:id="rId30"/>
    <p:sldId id="296" r:id="rId31"/>
    <p:sldId id="299" r:id="rId32"/>
    <p:sldId id="297" r:id="rId33"/>
    <p:sldId id="298" r:id="rId34"/>
    <p:sldId id="291" r:id="rId35"/>
    <p:sldId id="292" r:id="rId36"/>
    <p:sldId id="29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>
        <p:scale>
          <a:sx n="75" d="100"/>
          <a:sy n="75" d="100"/>
        </p:scale>
        <p:origin x="83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C1E7F-80A2-4D01-9092-9B5FBF7FDA46}" type="datetimeFigureOut">
              <a:rPr lang="it-IT" smtClean="0"/>
              <a:t>17/12/2018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9A058-074A-40C1-A055-9B2EEE5C03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316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2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7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26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2803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25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4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93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5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3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97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99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7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0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6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5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63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0.png"/><Relationship Id="rId7" Type="http://schemas.openxmlformats.org/officeDocument/2006/relationships/image" Target="../media/image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5.png"/><Relationship Id="rId5" Type="http://schemas.microsoft.com/office/2007/relationships/hdphoto" Target="../media/hdphoto2.wdp"/><Relationship Id="rId10" Type="http://schemas.openxmlformats.org/officeDocument/2006/relationships/image" Target="../media/image64.png"/><Relationship Id="rId4" Type="http://schemas.openxmlformats.org/officeDocument/2006/relationships/image" Target="../media/image7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3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jpe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4.PNG"/><Relationship Id="rId1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7.png"/><Relationship Id="rId2" Type="http://schemas.openxmlformats.org/officeDocument/2006/relationships/image" Target="../media/image23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50777" y="2231983"/>
            <a:ext cx="5819959" cy="1813877"/>
          </a:xfrm>
        </p:spPr>
        <p:txBody>
          <a:bodyPr>
            <a:noAutofit/>
          </a:bodyPr>
          <a:lstStyle/>
          <a:p>
            <a:r>
              <a:rPr lang="it-IT" sz="115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TIC TAC TOE</a:t>
            </a:r>
            <a:endParaRPr lang="it-IT" sz="11500" dirty="0">
              <a:solidFill>
                <a:schemeClr val="accent2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109995" y="4045860"/>
            <a:ext cx="3701525" cy="861420"/>
          </a:xfrm>
        </p:spPr>
        <p:txBody>
          <a:bodyPr>
            <a:normAutofit fontScale="70000" lnSpcReduction="20000"/>
          </a:bodyPr>
          <a:lstStyle/>
          <a:p>
            <a:r>
              <a:rPr lang="it-IT" sz="3600" dirty="0" smtClean="0">
                <a:latin typeface="Bahnschrift" panose="020B0502040204020203" pitchFamily="34" charset="0"/>
              </a:rPr>
              <a:t>Alberico ivan 1756150</a:t>
            </a:r>
            <a:endParaRPr lang="it-IT" dirty="0" smtClean="0">
              <a:latin typeface="Bahnschrift" panose="020B0502040204020203" pitchFamily="34" charset="0"/>
            </a:endParaRPr>
          </a:p>
          <a:p>
            <a:r>
              <a:rPr lang="it-IT" sz="3600" dirty="0" smtClean="0">
                <a:latin typeface="Bahnschrift" panose="020B0502040204020203" pitchFamily="34" charset="0"/>
              </a:rPr>
              <a:t>Pelle silvana 1756159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323" l="0" r="99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" r="8486" b="8065"/>
          <a:stretch/>
        </p:blipFill>
        <p:spPr>
          <a:xfrm>
            <a:off x="7097328" y="1856581"/>
            <a:ext cx="3677318" cy="3716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9" descr="See the source image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47513"/>
              </p:ext>
            </p:extLst>
          </p:nvPr>
        </p:nvGraphicFramePr>
        <p:xfrm>
          <a:off x="2608440" y="1490941"/>
          <a:ext cx="6464442" cy="48133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7407">
                  <a:extLst>
                    <a:ext uri="{9D8B030D-6E8A-4147-A177-3AD203B41FA5}">
                      <a16:colId xmlns:a16="http://schemas.microsoft.com/office/drawing/2014/main" val="1274279763"/>
                    </a:ext>
                  </a:extLst>
                </a:gridCol>
                <a:gridCol w="1077407">
                  <a:extLst>
                    <a:ext uri="{9D8B030D-6E8A-4147-A177-3AD203B41FA5}">
                      <a16:colId xmlns:a16="http://schemas.microsoft.com/office/drawing/2014/main" val="4065030701"/>
                    </a:ext>
                  </a:extLst>
                </a:gridCol>
                <a:gridCol w="1077407">
                  <a:extLst>
                    <a:ext uri="{9D8B030D-6E8A-4147-A177-3AD203B41FA5}">
                      <a16:colId xmlns:a16="http://schemas.microsoft.com/office/drawing/2014/main" val="1000007564"/>
                    </a:ext>
                  </a:extLst>
                </a:gridCol>
                <a:gridCol w="1077407">
                  <a:extLst>
                    <a:ext uri="{9D8B030D-6E8A-4147-A177-3AD203B41FA5}">
                      <a16:colId xmlns:a16="http://schemas.microsoft.com/office/drawing/2014/main" val="3409666286"/>
                    </a:ext>
                  </a:extLst>
                </a:gridCol>
                <a:gridCol w="1077407">
                  <a:extLst>
                    <a:ext uri="{9D8B030D-6E8A-4147-A177-3AD203B41FA5}">
                      <a16:colId xmlns:a16="http://schemas.microsoft.com/office/drawing/2014/main" val="1356775370"/>
                    </a:ext>
                  </a:extLst>
                </a:gridCol>
                <a:gridCol w="1077407">
                  <a:extLst>
                    <a:ext uri="{9D8B030D-6E8A-4147-A177-3AD203B41FA5}">
                      <a16:colId xmlns:a16="http://schemas.microsoft.com/office/drawing/2014/main" val="343230649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it-IT" baseline="0" dirty="0" err="1" smtClean="0"/>
                        <a:t>Present</a:t>
                      </a:r>
                      <a:r>
                        <a:rPr lang="it-IT" baseline="0" dirty="0" smtClean="0"/>
                        <a:t> State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Input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 smtClean="0"/>
                        <a:t>Next</a:t>
                      </a:r>
                      <a:r>
                        <a:rPr lang="it-IT" baseline="0" dirty="0" smtClean="0"/>
                        <a:t> State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Output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24554"/>
                  </a:ext>
                </a:extLst>
              </a:tr>
              <a:tr h="494175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A</a:t>
                      </a:r>
                      <a:r>
                        <a:rPr lang="it-IT" sz="1050" dirty="0" smtClean="0"/>
                        <a:t>1</a:t>
                      </a:r>
                      <a:endParaRPr lang="it-IT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A</a:t>
                      </a:r>
                      <a:r>
                        <a:rPr lang="it-IT" sz="1100" dirty="0" smtClean="0"/>
                        <a:t>2</a:t>
                      </a:r>
                      <a:endParaRPr lang="it-IT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X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A</a:t>
                      </a:r>
                      <a:r>
                        <a:rPr lang="it-IT" sz="1100" dirty="0" smtClean="0"/>
                        <a:t>1</a:t>
                      </a:r>
                      <a:endParaRPr lang="it-IT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A</a:t>
                      </a:r>
                      <a:r>
                        <a:rPr lang="it-IT" sz="1100" dirty="0" smtClean="0"/>
                        <a:t>2</a:t>
                      </a:r>
                      <a:endParaRPr lang="it-IT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A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869692"/>
                  </a:ext>
                </a:extLst>
              </a:tr>
              <a:tr h="494175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512111"/>
                  </a:ext>
                </a:extLst>
              </a:tr>
              <a:tr h="494175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214616"/>
                  </a:ext>
                </a:extLst>
              </a:tr>
              <a:tr h="494175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22300"/>
                  </a:ext>
                </a:extLst>
              </a:tr>
              <a:tr h="494175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35017"/>
                  </a:ext>
                </a:extLst>
              </a:tr>
              <a:tr h="494175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166568"/>
                  </a:ext>
                </a:extLst>
              </a:tr>
              <a:tr h="494175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500"/>
                  </a:ext>
                </a:extLst>
              </a:tr>
              <a:tr h="494175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915154"/>
                  </a:ext>
                </a:extLst>
              </a:tr>
              <a:tr h="494175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10567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4085186" y="478610"/>
            <a:ext cx="35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TABLE</a:t>
            </a:r>
            <a:endPara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9400"/>
          <a:stretch/>
        </p:blipFill>
        <p:spPr bwMode="auto">
          <a:xfrm>
            <a:off x="2117515" y="2946334"/>
            <a:ext cx="1734140" cy="95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t="3348" r="6747" b="3318"/>
          <a:stretch/>
        </p:blipFill>
        <p:spPr bwMode="auto">
          <a:xfrm>
            <a:off x="4345519" y="2670058"/>
            <a:ext cx="2570480" cy="1493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526142" y="314152"/>
            <a:ext cx="727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From the state </a:t>
            </a:r>
            <a:r>
              <a:rPr lang="it-IT" dirty="0" err="1" smtClean="0">
                <a:latin typeface="Bahnschrift" panose="020B0502040204020203" pitchFamily="34" charset="0"/>
              </a:rPr>
              <a:t>table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can </a:t>
            </a:r>
            <a:r>
              <a:rPr lang="it-IT" dirty="0" err="1" smtClean="0">
                <a:latin typeface="Bahnschrift" panose="020B0502040204020203" pitchFamily="34" charset="0"/>
              </a:rPr>
              <a:t>notice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the output A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always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1. 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15982" y="1353244"/>
            <a:ext cx="7659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From the XOR </a:t>
            </a:r>
            <a:r>
              <a:rPr lang="it-IT" dirty="0" err="1">
                <a:latin typeface="Bahnschrift" panose="020B0502040204020203" pitchFamily="34" charset="0"/>
              </a:rPr>
              <a:t>t</a:t>
            </a:r>
            <a:r>
              <a:rPr lang="it-IT" dirty="0" err="1" smtClean="0">
                <a:latin typeface="Bahnschrift" panose="020B0502040204020203" pitchFamily="34" charset="0"/>
              </a:rPr>
              <a:t>ruth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>
                <a:latin typeface="Bahnschrift" panose="020B0502040204020203" pitchFamily="34" charset="0"/>
              </a:rPr>
              <a:t>t</a:t>
            </a:r>
            <a:r>
              <a:rPr lang="it-IT" dirty="0" err="1" smtClean="0">
                <a:latin typeface="Bahnschrift" panose="020B0502040204020203" pitchFamily="34" charset="0"/>
              </a:rPr>
              <a:t>able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know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the output of a XOR gate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0 </a:t>
            </a:r>
            <a:r>
              <a:rPr lang="it-IT" dirty="0" err="1" smtClean="0">
                <a:latin typeface="Bahnschrift" panose="020B0502040204020203" pitchFamily="34" charset="0"/>
              </a:rPr>
              <a:t>if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inputs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same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value</a:t>
            </a:r>
            <a:r>
              <a:rPr lang="it-IT" dirty="0" smtClean="0">
                <a:latin typeface="Bahnschrift" panose="020B0502040204020203" pitchFamily="34" charset="0"/>
              </a:rPr>
              <a:t>, and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1 </a:t>
            </a:r>
            <a:r>
              <a:rPr lang="it-IT" dirty="0" err="1" smtClean="0">
                <a:latin typeface="Bahnschrift" panose="020B0502040204020203" pitchFamily="34" charset="0"/>
              </a:rPr>
              <a:t>if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inputs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 opposite </a:t>
            </a:r>
            <a:r>
              <a:rPr lang="it-IT" dirty="0" err="1" smtClean="0">
                <a:latin typeface="Bahnschrift" panose="020B0502040204020203" pitchFamily="34" charset="0"/>
              </a:rPr>
              <a:t>values</a:t>
            </a:r>
            <a:r>
              <a:rPr lang="it-IT" dirty="0" smtClean="0">
                <a:latin typeface="Bahnschrift" panose="020B0502040204020203" pitchFamily="34" charset="0"/>
              </a:rPr>
              <a:t>.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253915" y="3190329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XOR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15982" y="5077334"/>
            <a:ext cx="757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The </a:t>
            </a:r>
            <a:r>
              <a:rPr lang="it-IT" dirty="0" err="1" smtClean="0">
                <a:latin typeface="Bahnschrift" panose="020B0502040204020203" pitchFamily="34" charset="0"/>
              </a:rPr>
              <a:t>fact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always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1 </a:t>
            </a:r>
            <a:r>
              <a:rPr lang="it-IT" dirty="0" err="1" smtClean="0">
                <a:latin typeface="Bahnschrift" panose="020B0502040204020203" pitchFamily="34" charset="0"/>
              </a:rPr>
              <a:t>means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button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pressed</a:t>
            </a:r>
            <a:r>
              <a:rPr lang="it-IT" dirty="0" smtClean="0">
                <a:latin typeface="Bahnschrift" panose="020B0502040204020203" pitchFamily="34" charset="0"/>
              </a:rPr>
              <a:t>, no </a:t>
            </a:r>
            <a:r>
              <a:rPr lang="it-IT" dirty="0" err="1" smtClean="0">
                <a:latin typeface="Bahnschrift" panose="020B0502040204020203" pitchFamily="34" charset="0"/>
              </a:rPr>
              <a:t>matter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if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was</a:t>
            </a:r>
            <a:r>
              <a:rPr lang="it-IT" dirty="0" smtClean="0">
                <a:latin typeface="Bahnschrift" panose="020B0502040204020203" pitchFamily="34" charset="0"/>
              </a:rPr>
              <a:t> player1’s turn or player2’s turn.</a:t>
            </a:r>
            <a:endParaRPr lang="it-IT" dirty="0">
              <a:latin typeface="Bahnschrift" panose="020B0502040204020203" pitchFamily="34" charset="0"/>
            </a:endParaRPr>
          </a:p>
        </p:txBody>
      </p:sp>
      <p:pic>
        <p:nvPicPr>
          <p:cNvPr id="11" name="Picture 9" descr="See the source image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614228"/>
              </p:ext>
            </p:extLst>
          </p:nvPr>
        </p:nvGraphicFramePr>
        <p:xfrm>
          <a:off x="8175057" y="3559661"/>
          <a:ext cx="3677922" cy="292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2987">
                  <a:extLst>
                    <a:ext uri="{9D8B030D-6E8A-4147-A177-3AD203B41FA5}">
                      <a16:colId xmlns:a16="http://schemas.microsoft.com/office/drawing/2014/main" val="1274279763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4065030701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1000007564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3409666286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1356775370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3432306497"/>
                    </a:ext>
                  </a:extLst>
                </a:gridCol>
              </a:tblGrid>
              <a:tr h="41294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200" baseline="0" dirty="0" err="1" smtClean="0"/>
                        <a:t>Present</a:t>
                      </a:r>
                      <a:r>
                        <a:rPr lang="it-IT" sz="1200" baseline="0" dirty="0" smtClean="0"/>
                        <a:t> State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Input</a:t>
                      </a:r>
                      <a:endParaRPr lang="it-IT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200" dirty="0" err="1" smtClean="0"/>
                        <a:t>Next</a:t>
                      </a:r>
                      <a:r>
                        <a:rPr lang="it-IT" sz="1200" baseline="0" dirty="0" smtClean="0"/>
                        <a:t> State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Output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24554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A</a:t>
                      </a:r>
                      <a:r>
                        <a:rPr lang="it-IT" sz="800" dirty="0" smtClean="0"/>
                        <a:t>1</a:t>
                      </a:r>
                      <a:endParaRPr lang="it-IT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/>
                        <a:t>A</a:t>
                      </a:r>
                      <a:r>
                        <a:rPr lang="it-IT" sz="900" dirty="0" smtClean="0"/>
                        <a:t>2</a:t>
                      </a:r>
                      <a:endParaRPr lang="it-IT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X</a:t>
                      </a:r>
                      <a:endParaRPr lang="it-IT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A</a:t>
                      </a:r>
                      <a:r>
                        <a:rPr lang="it-IT" sz="900" dirty="0" smtClean="0"/>
                        <a:t>1</a:t>
                      </a:r>
                      <a:endParaRPr lang="it-IT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A</a:t>
                      </a:r>
                      <a:r>
                        <a:rPr lang="it-IT" sz="900" dirty="0" smtClean="0"/>
                        <a:t>2</a:t>
                      </a:r>
                      <a:endParaRPr lang="it-IT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A</a:t>
                      </a:r>
                      <a:endParaRPr lang="it-IT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869692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512111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214616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22300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35017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166568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500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915154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1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369" y="68311"/>
            <a:ext cx="9905998" cy="1478570"/>
          </a:xfrm>
        </p:spPr>
        <p:txBody>
          <a:bodyPr/>
          <a:lstStyle/>
          <a:p>
            <a:r>
              <a:rPr lang="it-IT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BUBBLE DIAGRAM</a:t>
            </a:r>
            <a:endParaRPr lang="it-IT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Ovale 3"/>
          <p:cNvSpPr/>
          <p:nvPr/>
        </p:nvSpPr>
        <p:spPr>
          <a:xfrm>
            <a:off x="1120535" y="1748274"/>
            <a:ext cx="914399" cy="87126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smtClean="0"/>
              <a:t>00</a:t>
            </a:r>
            <a:endParaRPr lang="it-IT" sz="3200" dirty="0"/>
          </a:p>
        </p:txBody>
      </p:sp>
      <p:sp>
        <p:nvSpPr>
          <p:cNvPr id="5" name="Ovale 4"/>
          <p:cNvSpPr/>
          <p:nvPr/>
        </p:nvSpPr>
        <p:spPr>
          <a:xfrm>
            <a:off x="5646528" y="1628224"/>
            <a:ext cx="914399" cy="87126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smtClean="0"/>
              <a:t>01</a:t>
            </a:r>
            <a:endParaRPr lang="it-IT" sz="3200" dirty="0"/>
          </a:p>
        </p:txBody>
      </p:sp>
      <p:sp>
        <p:nvSpPr>
          <p:cNvPr id="6" name="Ovale 5"/>
          <p:cNvSpPr/>
          <p:nvPr/>
        </p:nvSpPr>
        <p:spPr>
          <a:xfrm>
            <a:off x="1845153" y="5034219"/>
            <a:ext cx="914399" cy="87126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smtClean="0"/>
              <a:t>11</a:t>
            </a:r>
            <a:endParaRPr lang="it-IT" sz="3200" dirty="0"/>
          </a:p>
        </p:txBody>
      </p:sp>
      <p:sp>
        <p:nvSpPr>
          <p:cNvPr id="7" name="Ovale 6"/>
          <p:cNvSpPr/>
          <p:nvPr/>
        </p:nvSpPr>
        <p:spPr>
          <a:xfrm>
            <a:off x="6322264" y="4936454"/>
            <a:ext cx="914399" cy="87126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smtClean="0"/>
              <a:t>10</a:t>
            </a:r>
            <a:endParaRPr lang="it-IT" sz="3200" dirty="0"/>
          </a:p>
        </p:txBody>
      </p:sp>
      <p:cxnSp>
        <p:nvCxnSpPr>
          <p:cNvPr id="27" name="Connettore 7 26"/>
          <p:cNvCxnSpPr>
            <a:stCxn id="4" idx="4"/>
          </p:cNvCxnSpPr>
          <p:nvPr/>
        </p:nvCxnSpPr>
        <p:spPr>
          <a:xfrm rot="16200000" flipH="1">
            <a:off x="2544432" y="1652844"/>
            <a:ext cx="2727744" cy="466113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3524250" y="440125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1/1</a:t>
            </a:r>
            <a:endParaRPr lang="it-IT" dirty="0"/>
          </a:p>
        </p:txBody>
      </p:sp>
      <p:cxnSp>
        <p:nvCxnSpPr>
          <p:cNvPr id="35" name="Connettore 7 34"/>
          <p:cNvCxnSpPr>
            <a:stCxn id="4" idx="0"/>
            <a:endCxn id="5" idx="0"/>
          </p:cNvCxnSpPr>
          <p:nvPr/>
        </p:nvCxnSpPr>
        <p:spPr>
          <a:xfrm rot="5400000" flipH="1" flipV="1">
            <a:off x="3780706" y="-574747"/>
            <a:ext cx="120050" cy="4525993"/>
          </a:xfrm>
          <a:prstGeom prst="curvedConnector3">
            <a:avLst>
              <a:gd name="adj1" fmla="val 56811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3524249" y="756958"/>
            <a:ext cx="5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0/1</a:t>
            </a:r>
            <a:endParaRPr lang="it-IT" dirty="0"/>
          </a:p>
        </p:txBody>
      </p:sp>
      <p:cxnSp>
        <p:nvCxnSpPr>
          <p:cNvPr id="40" name="Connettore 7 39"/>
          <p:cNvCxnSpPr>
            <a:stCxn id="5" idx="1"/>
            <a:endCxn id="5" idx="6"/>
          </p:cNvCxnSpPr>
          <p:nvPr/>
        </p:nvCxnSpPr>
        <p:spPr>
          <a:xfrm rot="16200000" flipH="1">
            <a:off x="6016663" y="1519594"/>
            <a:ext cx="308040" cy="780488"/>
          </a:xfrm>
          <a:prstGeom prst="curvedConnector4">
            <a:avLst>
              <a:gd name="adj1" fmla="val -257871"/>
              <a:gd name="adj2" fmla="val 15247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CasellaDiTesto 40"/>
          <p:cNvSpPr txBox="1"/>
          <p:nvPr/>
        </p:nvSpPr>
        <p:spPr>
          <a:xfrm>
            <a:off x="6502784" y="672643"/>
            <a:ext cx="5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0/1</a:t>
            </a:r>
            <a:endParaRPr lang="it-IT" dirty="0"/>
          </a:p>
        </p:txBody>
      </p:sp>
      <p:cxnSp>
        <p:nvCxnSpPr>
          <p:cNvPr id="49" name="Connettore 7 48"/>
          <p:cNvCxnSpPr>
            <a:stCxn id="6" idx="0"/>
          </p:cNvCxnSpPr>
          <p:nvPr/>
        </p:nvCxnSpPr>
        <p:spPr>
          <a:xfrm rot="5400000" flipH="1" flipV="1">
            <a:off x="2489261" y="1876951"/>
            <a:ext cx="2970360" cy="334417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CasellaDiTesto 49"/>
          <p:cNvSpPr txBox="1"/>
          <p:nvPr/>
        </p:nvSpPr>
        <p:spPr>
          <a:xfrm>
            <a:off x="3887835" y="1999242"/>
            <a:ext cx="5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0/1</a:t>
            </a:r>
            <a:endParaRPr lang="it-IT" dirty="0"/>
          </a:p>
        </p:txBody>
      </p:sp>
      <p:cxnSp>
        <p:nvCxnSpPr>
          <p:cNvPr id="54" name="Connettore 7 53"/>
          <p:cNvCxnSpPr>
            <a:stCxn id="6" idx="5"/>
            <a:endCxn id="7" idx="4"/>
          </p:cNvCxnSpPr>
          <p:nvPr/>
        </p:nvCxnSpPr>
        <p:spPr>
          <a:xfrm rot="16200000" flipH="1">
            <a:off x="4687638" y="3715895"/>
            <a:ext cx="29829" cy="4153823"/>
          </a:xfrm>
          <a:prstGeom prst="curvedConnector3">
            <a:avLst>
              <a:gd name="adj1" fmla="val 253526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CasellaDiTesto 54"/>
          <p:cNvSpPr txBox="1"/>
          <p:nvPr/>
        </p:nvSpPr>
        <p:spPr>
          <a:xfrm>
            <a:off x="4513613" y="6152231"/>
            <a:ext cx="5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1/1</a:t>
            </a:r>
            <a:endParaRPr lang="it-IT" dirty="0"/>
          </a:p>
        </p:txBody>
      </p:sp>
      <p:cxnSp>
        <p:nvCxnSpPr>
          <p:cNvPr id="65" name="Connettore 7 64"/>
          <p:cNvCxnSpPr>
            <a:stCxn id="7" idx="1"/>
          </p:cNvCxnSpPr>
          <p:nvPr/>
        </p:nvCxnSpPr>
        <p:spPr>
          <a:xfrm rot="16200000" flipV="1">
            <a:off x="4759641" y="3367514"/>
            <a:ext cx="2692149" cy="7009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CasellaDiTesto 65"/>
          <p:cNvSpPr txBox="1"/>
          <p:nvPr/>
        </p:nvSpPr>
        <p:spPr>
          <a:xfrm>
            <a:off x="5648683" y="3717974"/>
            <a:ext cx="5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</a:t>
            </a:r>
            <a:r>
              <a:rPr lang="it-IT" dirty="0" smtClean="0"/>
              <a:t>/1</a:t>
            </a:r>
            <a:endParaRPr lang="it-IT" dirty="0"/>
          </a:p>
        </p:txBody>
      </p:sp>
      <p:cxnSp>
        <p:nvCxnSpPr>
          <p:cNvPr id="74" name="Connettore 7 73"/>
          <p:cNvCxnSpPr>
            <a:stCxn id="5" idx="5"/>
            <a:endCxn id="7" idx="7"/>
          </p:cNvCxnSpPr>
          <p:nvPr/>
        </p:nvCxnSpPr>
        <p:spPr>
          <a:xfrm rot="16200000" flipH="1">
            <a:off x="5418809" y="3380105"/>
            <a:ext cx="2692150" cy="6757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CasellaDiTesto 74"/>
          <p:cNvSpPr txBox="1"/>
          <p:nvPr/>
        </p:nvSpPr>
        <p:spPr>
          <a:xfrm>
            <a:off x="6640204" y="3350972"/>
            <a:ext cx="5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1/1</a:t>
            </a:r>
            <a:endParaRPr lang="it-IT" dirty="0"/>
          </a:p>
        </p:txBody>
      </p:sp>
      <p:cxnSp>
        <p:nvCxnSpPr>
          <p:cNvPr id="78" name="Connettore 7 77"/>
          <p:cNvCxnSpPr>
            <a:stCxn id="7" idx="0"/>
            <a:endCxn id="7" idx="5"/>
          </p:cNvCxnSpPr>
          <p:nvPr/>
        </p:nvCxnSpPr>
        <p:spPr>
          <a:xfrm rot="16200000" flipH="1">
            <a:off x="6569271" y="5146647"/>
            <a:ext cx="743674" cy="323288"/>
          </a:xfrm>
          <a:prstGeom prst="curvedConnector5">
            <a:avLst>
              <a:gd name="adj1" fmla="val -53793"/>
              <a:gd name="adj2" fmla="val 350609"/>
              <a:gd name="adj3" fmla="val 13073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CasellaDiTesto 78"/>
          <p:cNvSpPr txBox="1"/>
          <p:nvPr/>
        </p:nvSpPr>
        <p:spPr>
          <a:xfrm>
            <a:off x="7606560" y="4401255"/>
            <a:ext cx="55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1/1</a:t>
            </a:r>
            <a:endParaRPr lang="it-IT" dirty="0"/>
          </a:p>
        </p:txBody>
      </p:sp>
      <p:pic>
        <p:nvPicPr>
          <p:cNvPr id="9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6" name="Tabella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12495"/>
              </p:ext>
            </p:extLst>
          </p:nvPr>
        </p:nvGraphicFramePr>
        <p:xfrm>
          <a:off x="8333560" y="1978065"/>
          <a:ext cx="3677922" cy="292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2987">
                  <a:extLst>
                    <a:ext uri="{9D8B030D-6E8A-4147-A177-3AD203B41FA5}">
                      <a16:colId xmlns:a16="http://schemas.microsoft.com/office/drawing/2014/main" val="1274279763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4065030701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1000007564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3409666286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1356775370"/>
                    </a:ext>
                  </a:extLst>
                </a:gridCol>
                <a:gridCol w="612987">
                  <a:extLst>
                    <a:ext uri="{9D8B030D-6E8A-4147-A177-3AD203B41FA5}">
                      <a16:colId xmlns:a16="http://schemas.microsoft.com/office/drawing/2014/main" val="3432306497"/>
                    </a:ext>
                  </a:extLst>
                </a:gridCol>
              </a:tblGrid>
              <a:tr h="41294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200" baseline="0" dirty="0" err="1" smtClean="0"/>
                        <a:t>Present</a:t>
                      </a:r>
                      <a:r>
                        <a:rPr lang="it-IT" sz="1200" baseline="0" dirty="0" smtClean="0"/>
                        <a:t> State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Input</a:t>
                      </a:r>
                      <a:endParaRPr lang="it-IT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200" dirty="0" err="1" smtClean="0"/>
                        <a:t>Next</a:t>
                      </a:r>
                      <a:r>
                        <a:rPr lang="it-IT" sz="1200" baseline="0" dirty="0" smtClean="0"/>
                        <a:t> State</a:t>
                      </a:r>
                      <a:endParaRPr lang="it-IT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Output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24554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A</a:t>
                      </a:r>
                      <a:r>
                        <a:rPr lang="it-IT" sz="800" dirty="0" smtClean="0"/>
                        <a:t>1</a:t>
                      </a:r>
                      <a:endParaRPr lang="it-IT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/>
                        <a:t>A</a:t>
                      </a:r>
                      <a:r>
                        <a:rPr lang="it-IT" sz="900" dirty="0" smtClean="0"/>
                        <a:t>2</a:t>
                      </a:r>
                      <a:endParaRPr lang="it-IT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X</a:t>
                      </a:r>
                      <a:endParaRPr lang="it-IT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A</a:t>
                      </a:r>
                      <a:r>
                        <a:rPr lang="it-IT" sz="900" dirty="0" smtClean="0"/>
                        <a:t>1</a:t>
                      </a:r>
                      <a:endParaRPr lang="it-IT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A</a:t>
                      </a:r>
                      <a:r>
                        <a:rPr lang="it-IT" sz="900" dirty="0" smtClean="0"/>
                        <a:t>2</a:t>
                      </a:r>
                      <a:endParaRPr lang="it-IT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A</a:t>
                      </a:r>
                      <a:endParaRPr lang="it-IT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869692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512111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214616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22300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35017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166568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500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915154"/>
                  </a:ext>
                </a:extLst>
              </a:tr>
              <a:tr h="247766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</a:t>
                      </a:r>
                      <a:endParaRPr lang="it-IT" sz="1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1</a:t>
                      </a:r>
                      <a:endParaRPr lang="it-IT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1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42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41" grpId="0"/>
      <p:bldP spid="50" grpId="0"/>
      <p:bldP spid="55" grpId="0"/>
      <p:bldP spid="66" grpId="0"/>
      <p:bldP spid="75" grpId="0"/>
      <p:bldP spid="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4 4"/>
          <p:cNvCxnSpPr/>
          <p:nvPr/>
        </p:nvCxnSpPr>
        <p:spPr>
          <a:xfrm flipV="1">
            <a:off x="2590800" y="898368"/>
            <a:ext cx="3724275" cy="502684"/>
          </a:xfrm>
          <a:prstGeom prst="bentConnector3">
            <a:avLst>
              <a:gd name="adj1" fmla="val 94246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4 13"/>
          <p:cNvCxnSpPr/>
          <p:nvPr/>
        </p:nvCxnSpPr>
        <p:spPr>
          <a:xfrm>
            <a:off x="6134100" y="898368"/>
            <a:ext cx="3543300" cy="464583"/>
          </a:xfrm>
          <a:prstGeom prst="bentConnector3">
            <a:avLst>
              <a:gd name="adj1" fmla="val 14247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/>
          <p:cNvCxnSpPr/>
          <p:nvPr/>
        </p:nvCxnSpPr>
        <p:spPr>
          <a:xfrm flipV="1">
            <a:off x="2257425" y="2477376"/>
            <a:ext cx="333375" cy="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ttore diritto 22"/>
          <p:cNvCxnSpPr/>
          <p:nvPr/>
        </p:nvCxnSpPr>
        <p:spPr>
          <a:xfrm flipV="1">
            <a:off x="9677400" y="2477375"/>
            <a:ext cx="333375" cy="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ttore diritto 24"/>
          <p:cNvCxnSpPr/>
          <p:nvPr/>
        </p:nvCxnSpPr>
        <p:spPr>
          <a:xfrm flipV="1">
            <a:off x="2590800" y="1991145"/>
            <a:ext cx="7086600" cy="28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ttore 4 27"/>
          <p:cNvCxnSpPr/>
          <p:nvPr/>
        </p:nvCxnSpPr>
        <p:spPr>
          <a:xfrm flipV="1">
            <a:off x="2550148" y="2698593"/>
            <a:ext cx="7086600" cy="5069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10072687" y="2210676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0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10072687" y="1761692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1</a:t>
            </a:r>
            <a:endParaRPr lang="it-IT" dirty="0"/>
          </a:p>
        </p:txBody>
      </p:sp>
      <p:cxnSp>
        <p:nvCxnSpPr>
          <p:cNvPr id="79" name="Connettore 4 78"/>
          <p:cNvCxnSpPr/>
          <p:nvPr/>
        </p:nvCxnSpPr>
        <p:spPr>
          <a:xfrm flipV="1">
            <a:off x="2590800" y="4041598"/>
            <a:ext cx="3724275" cy="502684"/>
          </a:xfrm>
          <a:prstGeom prst="bentConnector3">
            <a:avLst>
              <a:gd name="adj1" fmla="val 94246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ttore 4 79"/>
          <p:cNvCxnSpPr/>
          <p:nvPr/>
        </p:nvCxnSpPr>
        <p:spPr>
          <a:xfrm>
            <a:off x="6134100" y="4041598"/>
            <a:ext cx="3543300" cy="464583"/>
          </a:xfrm>
          <a:prstGeom prst="bentConnector3">
            <a:avLst>
              <a:gd name="adj1" fmla="val 14785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Connettore diritto 80"/>
          <p:cNvCxnSpPr/>
          <p:nvPr/>
        </p:nvCxnSpPr>
        <p:spPr>
          <a:xfrm flipV="1">
            <a:off x="2257425" y="5089588"/>
            <a:ext cx="333375" cy="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Connettore diritto 81"/>
          <p:cNvCxnSpPr/>
          <p:nvPr/>
        </p:nvCxnSpPr>
        <p:spPr>
          <a:xfrm flipV="1">
            <a:off x="9677400" y="5106495"/>
            <a:ext cx="333375" cy="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Connettore diritto 82"/>
          <p:cNvCxnSpPr/>
          <p:nvPr/>
        </p:nvCxnSpPr>
        <p:spPr>
          <a:xfrm flipV="1">
            <a:off x="2590800" y="5515595"/>
            <a:ext cx="7086600" cy="28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Connettore 4 83"/>
          <p:cNvCxnSpPr/>
          <p:nvPr/>
        </p:nvCxnSpPr>
        <p:spPr>
          <a:xfrm>
            <a:off x="2590800" y="6553584"/>
            <a:ext cx="7086600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CasellaDiTesto 84"/>
          <p:cNvSpPr txBox="1"/>
          <p:nvPr/>
        </p:nvSpPr>
        <p:spPr>
          <a:xfrm>
            <a:off x="10072687" y="5353906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0</a:t>
            </a:r>
            <a:endParaRPr lang="it-IT" dirty="0"/>
          </a:p>
        </p:txBody>
      </p:sp>
      <p:sp>
        <p:nvSpPr>
          <p:cNvPr id="86" name="CasellaDiTesto 85"/>
          <p:cNvSpPr txBox="1"/>
          <p:nvPr/>
        </p:nvSpPr>
        <p:spPr>
          <a:xfrm>
            <a:off x="10072687" y="4904922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1</a:t>
            </a:r>
            <a:endParaRPr lang="it-IT" dirty="0"/>
          </a:p>
        </p:txBody>
      </p:sp>
      <p:sp>
        <p:nvSpPr>
          <p:cNvPr id="87" name="CasellaDiTesto 86"/>
          <p:cNvSpPr txBox="1"/>
          <p:nvPr/>
        </p:nvSpPr>
        <p:spPr>
          <a:xfrm>
            <a:off x="1716813" y="119754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accent4"/>
                </a:solidFill>
              </a:rPr>
              <a:t>Clock</a:t>
            </a: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96" name="CasellaDiTesto 95"/>
          <p:cNvSpPr txBox="1"/>
          <p:nvPr/>
        </p:nvSpPr>
        <p:spPr>
          <a:xfrm>
            <a:off x="1733549" y="4321515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accent4"/>
                </a:solidFill>
              </a:rPr>
              <a:t>Clock</a:t>
            </a: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104" name="CasellaDiTesto 103"/>
          <p:cNvSpPr txBox="1"/>
          <p:nvPr/>
        </p:nvSpPr>
        <p:spPr>
          <a:xfrm>
            <a:off x="8427141" y="3489739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(positive </a:t>
            </a:r>
            <a:r>
              <a:rPr lang="it-IT" dirty="0" err="1" smtClean="0">
                <a:latin typeface="Bahnschrift" panose="020B0502040204020203" pitchFamily="34" charset="0"/>
              </a:rPr>
              <a:t>edge-triggered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flip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flops</a:t>
            </a:r>
            <a:r>
              <a:rPr lang="it-IT" dirty="0" smtClean="0">
                <a:latin typeface="Bahnschrift" panose="020B0502040204020203" pitchFamily="34" charset="0"/>
              </a:rPr>
              <a:t>)</a:t>
            </a:r>
            <a:endParaRPr lang="it-IT" dirty="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ttangolo 106"/>
              <p:cNvSpPr/>
              <p:nvPr/>
            </p:nvSpPr>
            <p:spPr>
              <a:xfrm>
                <a:off x="1822962" y="2222340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it-IT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7" name="Rettangolo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62" y="2222340"/>
                <a:ext cx="4090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ttangolo 107"/>
              <p:cNvSpPr/>
              <p:nvPr/>
            </p:nvSpPr>
            <p:spPr>
              <a:xfrm>
                <a:off x="1822961" y="5296174"/>
                <a:ext cx="391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it-IT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8" name="Rettangolo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961" y="5296174"/>
                <a:ext cx="3914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ttangolo 108"/>
              <p:cNvSpPr/>
              <p:nvPr/>
            </p:nvSpPr>
            <p:spPr>
              <a:xfrm>
                <a:off x="1842339" y="3013716"/>
                <a:ext cx="543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it-IT" b="1" i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t-IT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9" name="Rettangolo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39" y="3013716"/>
                <a:ext cx="5437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tangolo 109"/>
              <p:cNvSpPr/>
              <p:nvPr/>
            </p:nvSpPr>
            <p:spPr>
              <a:xfrm>
                <a:off x="1804288" y="6298887"/>
                <a:ext cx="543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it-IT" b="1" i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it-IT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0" name="Rettangolo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288" y="6298887"/>
                <a:ext cx="5437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Connettore diritto 112"/>
          <p:cNvCxnSpPr/>
          <p:nvPr/>
        </p:nvCxnSpPr>
        <p:spPr>
          <a:xfrm flipH="1">
            <a:off x="6083752" y="210300"/>
            <a:ext cx="19392" cy="6795033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CasellaDiTesto 116"/>
          <p:cNvSpPr txBox="1"/>
          <p:nvPr/>
        </p:nvSpPr>
        <p:spPr>
          <a:xfrm>
            <a:off x="81280" y="41743"/>
            <a:ext cx="6052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 smtClean="0">
                <a:latin typeface="Bahnschrift" panose="020B0502040204020203" pitchFamily="34" charset="0"/>
              </a:rPr>
              <a:t>When</a:t>
            </a:r>
            <a:r>
              <a:rPr lang="it-IT" sz="1600" dirty="0" smtClean="0">
                <a:latin typeface="Bahnschrift" panose="020B0502040204020203" pitchFamily="34" charset="0"/>
              </a:rPr>
              <a:t> the game </a:t>
            </a:r>
            <a:r>
              <a:rPr lang="it-IT" sz="1600" dirty="0" err="1" smtClean="0">
                <a:latin typeface="Bahnschrift" panose="020B0502040204020203" pitchFamily="34" charset="0"/>
              </a:rPr>
              <a:t>begins</a:t>
            </a:r>
            <a:r>
              <a:rPr lang="it-IT" sz="1600" dirty="0" smtClean="0">
                <a:latin typeface="Bahnschrift" panose="020B0502040204020203" pitchFamily="34" charset="0"/>
              </a:rPr>
              <a:t>, the first </a:t>
            </a:r>
            <a:r>
              <a:rPr lang="it-IT" sz="1600" dirty="0" err="1" smtClean="0">
                <a:latin typeface="Bahnschrift" panose="020B0502040204020203" pitchFamily="34" charset="0"/>
              </a:rPr>
              <a:t>move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is</a:t>
            </a:r>
            <a:r>
              <a:rPr lang="it-IT" sz="1600" dirty="0" smtClean="0">
                <a:latin typeface="Bahnschrift" panose="020B0502040204020203" pitchFamily="34" charset="0"/>
              </a:rPr>
              <a:t> up to player1 so </a:t>
            </a:r>
            <a:r>
              <a:rPr lang="it-IT" sz="1600" dirty="0" err="1" smtClean="0">
                <a:latin typeface="Bahnschrift" panose="020B0502040204020203" pitchFamily="34" charset="0"/>
              </a:rPr>
              <a:t>we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have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that</a:t>
            </a:r>
            <a:r>
              <a:rPr lang="it-IT" sz="1600" dirty="0" smtClean="0">
                <a:latin typeface="Bahnschrift" panose="020B0502040204020203" pitchFamily="34" charset="0"/>
              </a:rPr>
              <a:t>    =1 and     = 0.  A1 </a:t>
            </a:r>
            <a:r>
              <a:rPr lang="it-IT" sz="1600" dirty="0">
                <a:latin typeface="Bahnschrift" panose="020B0502040204020203" pitchFamily="34" charset="0"/>
              </a:rPr>
              <a:t>and </a:t>
            </a:r>
            <a:r>
              <a:rPr lang="it-IT" sz="1600" dirty="0" smtClean="0">
                <a:latin typeface="Bahnschrift" panose="020B0502040204020203" pitchFamily="34" charset="0"/>
              </a:rPr>
              <a:t>A2 </a:t>
            </a:r>
            <a:r>
              <a:rPr lang="it-IT" sz="1600" dirty="0">
                <a:latin typeface="Bahnschrift" panose="020B0502040204020203" pitchFamily="34" charset="0"/>
              </a:rPr>
              <a:t>are </a:t>
            </a:r>
            <a:r>
              <a:rPr lang="it-IT" sz="1600" dirty="0" err="1">
                <a:latin typeface="Bahnschrift" panose="020B0502040204020203" pitchFamily="34" charset="0"/>
              </a:rPr>
              <a:t>equal</a:t>
            </a:r>
            <a:r>
              <a:rPr lang="it-IT" sz="1600" dirty="0">
                <a:latin typeface="Bahnschrift" panose="020B0502040204020203" pitchFamily="34" charset="0"/>
              </a:rPr>
              <a:t> to 0 </a:t>
            </a:r>
            <a:r>
              <a:rPr lang="it-IT" sz="1600" dirty="0" err="1">
                <a:latin typeface="Bahnschrift" panose="020B0502040204020203" pitchFamily="34" charset="0"/>
              </a:rPr>
              <a:t>at</a:t>
            </a:r>
            <a:r>
              <a:rPr lang="it-IT" sz="1600" dirty="0">
                <a:latin typeface="Bahnschrift" panose="020B0502040204020203" pitchFamily="34" charset="0"/>
              </a:rPr>
              <a:t> the </a:t>
            </a:r>
            <a:r>
              <a:rPr lang="it-IT" sz="1600" dirty="0" err="1" smtClean="0">
                <a:latin typeface="Bahnschrift" panose="020B0502040204020203" pitchFamily="34" charset="0"/>
              </a:rPr>
              <a:t>beginning</a:t>
            </a:r>
            <a:r>
              <a:rPr lang="it-IT" sz="1600" dirty="0" smtClean="0">
                <a:latin typeface="Bahnschrift" panose="020B0502040204020203" pitchFamily="34" charset="0"/>
              </a:rPr>
              <a:t>.</a:t>
            </a:r>
            <a:endParaRPr lang="it-IT" sz="1600" dirty="0">
              <a:latin typeface="Bahnschrift" panose="020B0502040204020203" pitchFamily="34" charset="0"/>
            </a:endParaRPr>
          </a:p>
          <a:p>
            <a:endParaRPr lang="it-IT" sz="1600" dirty="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ttangolo 118"/>
              <p:cNvSpPr/>
              <p:nvPr/>
            </p:nvSpPr>
            <p:spPr>
              <a:xfrm>
                <a:off x="431755" y="267494"/>
                <a:ext cx="403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9" name="Rettangolo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55" y="267494"/>
                <a:ext cx="403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ttangolo 119"/>
              <p:cNvSpPr/>
              <p:nvPr/>
            </p:nvSpPr>
            <p:spPr>
              <a:xfrm>
                <a:off x="1107106" y="267494"/>
                <a:ext cx="454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0" name="Rettangolo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06" y="267494"/>
                <a:ext cx="454804" cy="369332"/>
              </a:xfrm>
              <a:prstGeom prst="rect">
                <a:avLst/>
              </a:prstGeom>
              <a:blipFill>
                <a:blip r:embed="rId7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CasellaDiTesto 122"/>
          <p:cNvSpPr txBox="1"/>
          <p:nvPr/>
        </p:nvSpPr>
        <p:spPr>
          <a:xfrm>
            <a:off x="10116613" y="6298887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0</a:t>
            </a:r>
            <a:endParaRPr lang="it-IT" dirty="0"/>
          </a:p>
        </p:txBody>
      </p:sp>
      <p:pic>
        <p:nvPicPr>
          <p:cNvPr id="129" name="Picture 9" descr="See the source image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85" grpId="0"/>
      <p:bldP spid="86" grpId="0"/>
      <p:bldP spid="87" grpId="0"/>
      <p:bldP spid="96" grpId="0"/>
      <p:bldP spid="104" grpId="0"/>
      <p:bldP spid="107" grpId="0"/>
      <p:bldP spid="108" grpId="0"/>
      <p:bldP spid="109" grpId="0"/>
      <p:bldP spid="110" grpId="0"/>
      <p:bldP spid="1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8080" y="372679"/>
            <a:ext cx="9404723" cy="838971"/>
          </a:xfrm>
        </p:spPr>
        <p:txBody>
          <a:bodyPr/>
          <a:lstStyle/>
          <a:p>
            <a:r>
              <a:rPr lang="it-IT" dirty="0" smtClean="0">
                <a:solidFill>
                  <a:schemeClr val="accent4"/>
                </a:solidFill>
                <a:latin typeface="Bahnschrift" panose="020B0502040204020203" pitchFamily="34" charset="0"/>
              </a:rPr>
              <a:t>PLAYER’S CONFIGURATION</a:t>
            </a:r>
            <a:endParaRPr lang="it-IT" dirty="0">
              <a:solidFill>
                <a:schemeClr val="accent4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479213" y="1524919"/>
            <a:ext cx="6477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the game </a:t>
            </a:r>
            <a:r>
              <a:rPr lang="it-IT" dirty="0" err="1" smtClean="0">
                <a:latin typeface="Bahnschrift" panose="020B0502040204020203" pitchFamily="34" charset="0"/>
              </a:rPr>
              <a:t>starts</a:t>
            </a:r>
            <a:r>
              <a:rPr lang="it-IT" dirty="0" smtClean="0">
                <a:latin typeface="Bahnschrift" panose="020B0502040204020203" pitchFamily="34" charset="0"/>
              </a:rPr>
              <a:t>, the first </a:t>
            </a:r>
            <a:r>
              <a:rPr lang="it-IT" dirty="0" err="1" smtClean="0">
                <a:latin typeface="Bahnschrift" panose="020B0502040204020203" pitchFamily="34" charset="0"/>
              </a:rPr>
              <a:t>move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up to player1.  The </a:t>
            </a:r>
            <a:r>
              <a:rPr lang="it-IT" dirty="0" err="1" smtClean="0">
                <a:latin typeface="Bahnschrift" panose="020B0502040204020203" pitchFamily="34" charset="0"/>
              </a:rPr>
              <a:t>two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variables</a:t>
            </a:r>
            <a:r>
              <a:rPr lang="it-IT" dirty="0" smtClean="0">
                <a:latin typeface="Bahnschrift" panose="020B0502040204020203" pitchFamily="34" charset="0"/>
              </a:rPr>
              <a:t> PLAYER1 and PLAYER2 are the </a:t>
            </a:r>
            <a:r>
              <a:rPr lang="it-IT" dirty="0" err="1" smtClean="0">
                <a:latin typeface="Bahnschrift" panose="020B0502040204020203" pitchFamily="34" charset="0"/>
              </a:rPr>
              <a:t>inputs</a:t>
            </a:r>
            <a:r>
              <a:rPr lang="it-IT" dirty="0" smtClean="0">
                <a:latin typeface="Bahnschrift" panose="020B0502040204020203" pitchFamily="34" charset="0"/>
              </a:rPr>
              <a:t> of the </a:t>
            </a:r>
            <a:r>
              <a:rPr lang="it-IT" dirty="0" err="1" smtClean="0">
                <a:latin typeface="Bahnschrift" panose="020B0502040204020203" pitchFamily="34" charset="0"/>
              </a:rPr>
              <a:t>two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flip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flops</a:t>
            </a:r>
            <a:r>
              <a:rPr lang="it-IT" dirty="0" smtClean="0">
                <a:latin typeface="Bahnschrift" panose="020B0502040204020203" pitchFamily="34" charset="0"/>
              </a:rPr>
              <a:t> of </a:t>
            </a:r>
            <a:r>
              <a:rPr lang="it-IT" dirty="0" err="1" smtClean="0">
                <a:latin typeface="Bahnschrift" panose="020B0502040204020203" pitchFamily="34" charset="0"/>
              </a:rPr>
              <a:t>each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button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configuration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as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seen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before</a:t>
            </a:r>
            <a:r>
              <a:rPr lang="it-IT" dirty="0" smtClean="0">
                <a:latin typeface="Bahnschrift" panose="020B0502040204020203" pitchFamily="34" charset="0"/>
              </a:rPr>
              <a:t>.</a:t>
            </a:r>
          </a:p>
          <a:p>
            <a:pPr algn="just"/>
            <a:endParaRPr lang="it-IT" dirty="0">
              <a:latin typeface="Bahnschrift" panose="020B0502040204020203" pitchFamily="34" charset="0"/>
            </a:endParaRPr>
          </a:p>
          <a:p>
            <a:pPr algn="just"/>
            <a:endParaRPr lang="it-IT" dirty="0" smtClean="0">
              <a:latin typeface="Bahnschrift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79213" y="3002247"/>
            <a:ext cx="685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 smtClean="0">
                <a:latin typeface="Bahnschrift" panose="020B0502040204020203" pitchFamily="34" charset="0"/>
              </a:rPr>
              <a:t>However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PLAYER1 </a:t>
            </a:r>
            <a:r>
              <a:rPr lang="it-IT" dirty="0" err="1" smtClean="0">
                <a:latin typeface="Bahnschrift" panose="020B0502040204020203" pitchFamily="34" charset="0"/>
              </a:rPr>
              <a:t>variable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high, PLAYER2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low</a:t>
            </a:r>
            <a:r>
              <a:rPr lang="it-IT" dirty="0" smtClean="0">
                <a:latin typeface="Bahnschrift" panose="020B0502040204020203" pitchFamily="34" charset="0"/>
              </a:rPr>
              <a:t> and viceversa. </a:t>
            </a:r>
            <a:r>
              <a:rPr lang="it-IT" dirty="0" err="1" smtClean="0">
                <a:latin typeface="Bahnschrift" panose="020B0502040204020203" pitchFamily="34" charset="0"/>
              </a:rPr>
              <a:t>Each</a:t>
            </a:r>
            <a:r>
              <a:rPr lang="it-IT" dirty="0" smtClean="0">
                <a:latin typeface="Bahnschrift" panose="020B0502040204020203" pitchFamily="34" charset="0"/>
              </a:rPr>
              <a:t> time a </a:t>
            </a:r>
            <a:r>
              <a:rPr lang="it-IT" dirty="0" err="1" smtClean="0">
                <a:latin typeface="Bahnschrift" panose="020B0502040204020203" pitchFamily="34" charset="0"/>
              </a:rPr>
              <a:t>button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pressed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there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switch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between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values</a:t>
            </a:r>
            <a:r>
              <a:rPr lang="it-IT" dirty="0" smtClean="0">
                <a:latin typeface="Bahnschrift" panose="020B0502040204020203" pitchFamily="34" charset="0"/>
              </a:rPr>
              <a:t> of </a:t>
            </a:r>
            <a:r>
              <a:rPr lang="it-IT" dirty="0" err="1" smtClean="0">
                <a:latin typeface="Bahnschrift" panose="020B0502040204020203" pitchFamily="34" charset="0"/>
              </a:rPr>
              <a:t>these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two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variables</a:t>
            </a:r>
            <a:r>
              <a:rPr lang="it-IT" dirty="0" smtClean="0">
                <a:latin typeface="Bahnschrift" panose="020B0502040204020203" pitchFamily="34" charset="0"/>
              </a:rPr>
              <a:t>: </a:t>
            </a:r>
            <a:r>
              <a:rPr lang="it-IT" dirty="0" err="1" smtClean="0">
                <a:latin typeface="Bahnschrift" panose="020B0502040204020203" pitchFamily="34" charset="0"/>
              </a:rPr>
              <a:t>this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means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a player </a:t>
            </a:r>
            <a:r>
              <a:rPr lang="it-IT" dirty="0" err="1" smtClean="0">
                <a:latin typeface="Bahnschrift" panose="020B0502040204020203" pitchFamily="34" charset="0"/>
              </a:rPr>
              <a:t>makes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move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it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up to the </a:t>
            </a:r>
            <a:r>
              <a:rPr lang="it-IT" dirty="0" err="1" smtClean="0">
                <a:latin typeface="Bahnschrift" panose="020B0502040204020203" pitchFamily="34" charset="0"/>
              </a:rPr>
              <a:t>other</a:t>
            </a:r>
            <a:r>
              <a:rPr lang="it-IT" dirty="0" smtClean="0">
                <a:latin typeface="Bahnschrift" panose="020B0502040204020203" pitchFamily="34" charset="0"/>
              </a:rPr>
              <a:t> player to </a:t>
            </a:r>
            <a:r>
              <a:rPr lang="it-IT" dirty="0" err="1" smtClean="0">
                <a:latin typeface="Bahnschrift" panose="020B0502040204020203" pitchFamily="34" charset="0"/>
              </a:rPr>
              <a:t>make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next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step</a:t>
            </a:r>
            <a:r>
              <a:rPr lang="it-IT" dirty="0" smtClean="0">
                <a:latin typeface="Bahnschrift" panose="020B0502040204020203" pitchFamily="34" charset="0"/>
              </a:rPr>
              <a:t>.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479212" y="4750169"/>
            <a:ext cx="6573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 smtClean="0">
                <a:latin typeface="Bahnschrift" panose="020B0502040204020203" pitchFamily="34" charset="0"/>
              </a:rPr>
              <a:t>Since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 9 </a:t>
            </a:r>
            <a:r>
              <a:rPr lang="it-IT" dirty="0" err="1" smtClean="0">
                <a:latin typeface="Bahnschrift" panose="020B0502040204020203" pitchFamily="34" charset="0"/>
              </a:rPr>
              <a:t>buttons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should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make</a:t>
            </a:r>
            <a:r>
              <a:rPr lang="it-IT" dirty="0" smtClean="0">
                <a:latin typeface="Bahnschrift" panose="020B0502040204020203" pitchFamily="34" charset="0"/>
              </a:rPr>
              <a:t> a 9 </a:t>
            </a:r>
            <a:r>
              <a:rPr lang="it-IT" dirty="0" err="1" smtClean="0">
                <a:latin typeface="Bahnschrift" panose="020B0502040204020203" pitchFamily="34" charset="0"/>
              </a:rPr>
              <a:t>variable</a:t>
            </a:r>
            <a:r>
              <a:rPr lang="it-IT" dirty="0" smtClean="0">
                <a:latin typeface="Bahnschrift" panose="020B0502040204020203" pitchFamily="34" charset="0"/>
              </a:rPr>
              <a:t> K-</a:t>
            </a:r>
            <a:r>
              <a:rPr lang="it-IT" dirty="0" err="1" smtClean="0">
                <a:latin typeface="Bahnschrift" panose="020B0502040204020203" pitchFamily="34" charset="0"/>
              </a:rPr>
              <a:t>map</a:t>
            </a:r>
            <a:r>
              <a:rPr lang="it-IT" dirty="0" smtClean="0">
                <a:latin typeface="Bahnschrift" panose="020B0502040204020203" pitchFamily="34" charset="0"/>
              </a:rPr>
              <a:t> to </a:t>
            </a:r>
            <a:r>
              <a:rPr lang="it-IT" dirty="0" err="1" smtClean="0">
                <a:latin typeface="Bahnschrift" panose="020B0502040204020203" pitchFamily="34" charset="0"/>
              </a:rPr>
              <a:t>find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function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regulates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process</a:t>
            </a:r>
            <a:r>
              <a:rPr lang="it-IT" dirty="0" smtClean="0">
                <a:latin typeface="Bahnschrift" panose="020B0502040204020203" pitchFamily="34" charset="0"/>
              </a:rPr>
              <a:t>. In </a:t>
            </a:r>
            <a:r>
              <a:rPr lang="it-IT" dirty="0" err="1" smtClean="0">
                <a:latin typeface="Bahnschrift" panose="020B0502040204020203" pitchFamily="34" charset="0"/>
              </a:rPr>
              <a:t>order</a:t>
            </a:r>
            <a:r>
              <a:rPr lang="it-IT" dirty="0" smtClean="0">
                <a:latin typeface="Bahnschrift" panose="020B0502040204020203" pitchFamily="34" charset="0"/>
              </a:rPr>
              <a:t> to </a:t>
            </a:r>
            <a:r>
              <a:rPr lang="it-IT" dirty="0" err="1" smtClean="0">
                <a:latin typeface="Bahnschrift" panose="020B0502040204020203" pitchFamily="34" charset="0"/>
              </a:rPr>
              <a:t>simplify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whole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thing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can </a:t>
            </a:r>
            <a:r>
              <a:rPr lang="it-IT" dirty="0" err="1" smtClean="0">
                <a:latin typeface="Bahnschrift" panose="020B0502040204020203" pitchFamily="34" charset="0"/>
              </a:rPr>
              <a:t>also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consider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less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variables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since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process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same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even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if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consider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different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number</a:t>
            </a:r>
            <a:r>
              <a:rPr lang="it-IT" dirty="0" smtClean="0">
                <a:latin typeface="Bahnschrift" panose="020B0502040204020203" pitchFamily="34" charset="0"/>
              </a:rPr>
              <a:t> of </a:t>
            </a:r>
            <a:r>
              <a:rPr lang="it-IT" dirty="0" err="1" smtClean="0">
                <a:latin typeface="Bahnschrift" panose="020B0502040204020203" pitchFamily="34" charset="0"/>
              </a:rPr>
              <a:t>buttons</a:t>
            </a:r>
            <a:r>
              <a:rPr lang="it-IT" dirty="0" smtClean="0">
                <a:latin typeface="Bahnschrift" panose="020B0502040204020203" pitchFamily="34" charset="0"/>
              </a:rPr>
              <a:t> in the game.</a:t>
            </a:r>
            <a:endParaRPr lang="it-IT" dirty="0">
              <a:latin typeface="Bahnschrift" panose="020B0502040204020203" pitchFamily="34" charset="0"/>
            </a:endParaRPr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 b="1970"/>
          <a:stretch/>
        </p:blipFill>
        <p:spPr bwMode="auto">
          <a:xfrm>
            <a:off x="7562708" y="1811867"/>
            <a:ext cx="4197491" cy="399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21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1665"/>
              </p:ext>
            </p:extLst>
          </p:nvPr>
        </p:nvGraphicFramePr>
        <p:xfrm>
          <a:off x="3272620" y="518383"/>
          <a:ext cx="6895110" cy="623823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49185">
                  <a:extLst>
                    <a:ext uri="{9D8B030D-6E8A-4147-A177-3AD203B41FA5}">
                      <a16:colId xmlns:a16="http://schemas.microsoft.com/office/drawing/2014/main" val="2900932916"/>
                    </a:ext>
                  </a:extLst>
                </a:gridCol>
                <a:gridCol w="1149185">
                  <a:extLst>
                    <a:ext uri="{9D8B030D-6E8A-4147-A177-3AD203B41FA5}">
                      <a16:colId xmlns:a16="http://schemas.microsoft.com/office/drawing/2014/main" val="487824674"/>
                    </a:ext>
                  </a:extLst>
                </a:gridCol>
                <a:gridCol w="1149185">
                  <a:extLst>
                    <a:ext uri="{9D8B030D-6E8A-4147-A177-3AD203B41FA5}">
                      <a16:colId xmlns:a16="http://schemas.microsoft.com/office/drawing/2014/main" val="976212750"/>
                    </a:ext>
                  </a:extLst>
                </a:gridCol>
                <a:gridCol w="1149185">
                  <a:extLst>
                    <a:ext uri="{9D8B030D-6E8A-4147-A177-3AD203B41FA5}">
                      <a16:colId xmlns:a16="http://schemas.microsoft.com/office/drawing/2014/main" val="4066171020"/>
                    </a:ext>
                  </a:extLst>
                </a:gridCol>
                <a:gridCol w="1149185">
                  <a:extLst>
                    <a:ext uri="{9D8B030D-6E8A-4147-A177-3AD203B41FA5}">
                      <a16:colId xmlns:a16="http://schemas.microsoft.com/office/drawing/2014/main" val="644362672"/>
                    </a:ext>
                  </a:extLst>
                </a:gridCol>
                <a:gridCol w="1149185">
                  <a:extLst>
                    <a:ext uri="{9D8B030D-6E8A-4147-A177-3AD203B41FA5}">
                      <a16:colId xmlns:a16="http://schemas.microsoft.com/office/drawing/2014/main" val="692594148"/>
                    </a:ext>
                  </a:extLst>
                </a:gridCol>
              </a:tblGrid>
              <a:tr h="386078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B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C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PLAYER2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PLAYER1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513879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219725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93613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29155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66693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879951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67314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307812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071822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22847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86229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71606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00265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35918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843307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332877"/>
                  </a:ext>
                </a:extLst>
              </a:tr>
              <a:tr h="35774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37126"/>
                  </a:ext>
                </a:extLst>
              </a:tr>
            </a:tbl>
          </a:graphicData>
        </a:graphic>
      </p:graphicFrame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697069" y="518383"/>
            <a:ext cx="16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TRUTH TABLE</a:t>
            </a:r>
            <a:endParaRPr lang="it-IT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0" y="0"/>
            <a:ext cx="50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Let’s</a:t>
            </a:r>
            <a:r>
              <a:rPr lang="it-IT" dirty="0" smtClean="0">
                <a:latin typeface="Bahnschrift" panose="020B0502040204020203" pitchFamily="34" charset="0"/>
              </a:rPr>
              <a:t> suppose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only</a:t>
            </a:r>
            <a:r>
              <a:rPr lang="it-IT" dirty="0" smtClean="0">
                <a:latin typeface="Bahnschrift" panose="020B0502040204020203" pitchFamily="34" charset="0"/>
              </a:rPr>
              <a:t> 4 </a:t>
            </a:r>
            <a:r>
              <a:rPr lang="it-IT" dirty="0" err="1" smtClean="0">
                <a:latin typeface="Bahnschrift" panose="020B0502040204020203" pitchFamily="34" charset="0"/>
              </a:rPr>
              <a:t>buttons</a:t>
            </a:r>
            <a:endParaRPr lang="it-I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68102"/>
              </p:ext>
            </p:extLst>
          </p:nvPr>
        </p:nvGraphicFramePr>
        <p:xfrm>
          <a:off x="2133601" y="303106"/>
          <a:ext cx="5231295" cy="3414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259">
                  <a:extLst>
                    <a:ext uri="{9D8B030D-6E8A-4147-A177-3AD203B41FA5}">
                      <a16:colId xmlns:a16="http://schemas.microsoft.com/office/drawing/2014/main" val="359892086"/>
                    </a:ext>
                  </a:extLst>
                </a:gridCol>
                <a:gridCol w="1046259">
                  <a:extLst>
                    <a:ext uri="{9D8B030D-6E8A-4147-A177-3AD203B41FA5}">
                      <a16:colId xmlns:a16="http://schemas.microsoft.com/office/drawing/2014/main" val="3338753161"/>
                    </a:ext>
                  </a:extLst>
                </a:gridCol>
                <a:gridCol w="1046259">
                  <a:extLst>
                    <a:ext uri="{9D8B030D-6E8A-4147-A177-3AD203B41FA5}">
                      <a16:colId xmlns:a16="http://schemas.microsoft.com/office/drawing/2014/main" val="246954812"/>
                    </a:ext>
                  </a:extLst>
                </a:gridCol>
                <a:gridCol w="1046259">
                  <a:extLst>
                    <a:ext uri="{9D8B030D-6E8A-4147-A177-3AD203B41FA5}">
                      <a16:colId xmlns:a16="http://schemas.microsoft.com/office/drawing/2014/main" val="924293421"/>
                    </a:ext>
                  </a:extLst>
                </a:gridCol>
                <a:gridCol w="1046259">
                  <a:extLst>
                    <a:ext uri="{9D8B030D-6E8A-4147-A177-3AD203B41FA5}">
                      <a16:colId xmlns:a16="http://schemas.microsoft.com/office/drawing/2014/main" val="1421808973"/>
                    </a:ext>
                  </a:extLst>
                </a:gridCol>
              </a:tblGrid>
              <a:tr h="682826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01</a:t>
                      </a:r>
                      <a:endParaRPr lang="it-IT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smtClean="0"/>
                        <a:t>11</a:t>
                      </a:r>
                      <a:endParaRPr lang="it-IT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10</a:t>
                      </a:r>
                      <a:endParaRPr lang="it-IT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253378"/>
                  </a:ext>
                </a:extLst>
              </a:tr>
              <a:tr h="682826">
                <a:tc>
                  <a:txBody>
                    <a:bodyPr/>
                    <a:lstStyle/>
                    <a:p>
                      <a:pPr algn="ctr"/>
                      <a:r>
                        <a:rPr lang="it-IT" sz="3200" b="1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1</a:t>
                      </a:r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1</a:t>
                      </a:r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126894"/>
                  </a:ext>
                </a:extLst>
              </a:tr>
              <a:tr h="682826">
                <a:tc>
                  <a:txBody>
                    <a:bodyPr/>
                    <a:lstStyle/>
                    <a:p>
                      <a:pPr algn="ctr"/>
                      <a:r>
                        <a:rPr lang="it-IT" sz="3200" b="1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it-IT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1</a:t>
                      </a:r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1</a:t>
                      </a:r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280680"/>
                  </a:ext>
                </a:extLst>
              </a:tr>
              <a:tr h="682826">
                <a:tc>
                  <a:txBody>
                    <a:bodyPr/>
                    <a:lstStyle/>
                    <a:p>
                      <a:pPr algn="ctr"/>
                      <a:r>
                        <a:rPr lang="it-IT" sz="3200" b="1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it-IT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1</a:t>
                      </a:r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1</a:t>
                      </a:r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884874"/>
                  </a:ext>
                </a:extLst>
              </a:tr>
              <a:tr h="682826">
                <a:tc>
                  <a:txBody>
                    <a:bodyPr/>
                    <a:lstStyle/>
                    <a:p>
                      <a:pPr algn="ctr"/>
                      <a:r>
                        <a:rPr lang="it-IT" sz="32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it-IT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1</a:t>
                      </a:r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smtClean="0"/>
                        <a:t>1</a:t>
                      </a:r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3200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35366"/>
                  </a:ext>
                </a:extLst>
              </a:tr>
            </a:tbl>
          </a:graphicData>
        </a:graphic>
      </p:graphicFrame>
      <p:sp>
        <p:nvSpPr>
          <p:cNvPr id="6" name="CasellaDiTesto 5"/>
          <p:cNvSpPr txBox="1"/>
          <p:nvPr/>
        </p:nvSpPr>
        <p:spPr>
          <a:xfrm>
            <a:off x="2544822" y="303106"/>
            <a:ext cx="68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  D</a:t>
            </a:r>
            <a:endParaRPr lang="it-IT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159779" y="573162"/>
            <a:ext cx="1010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/>
              <a:t>A B</a:t>
            </a:r>
            <a:endParaRPr lang="it-IT" sz="2000" b="1" dirty="0"/>
          </a:p>
        </p:txBody>
      </p:sp>
      <p:cxnSp>
        <p:nvCxnSpPr>
          <p:cNvPr id="5" name="Connettore diritto 4"/>
          <p:cNvCxnSpPr/>
          <p:nvPr/>
        </p:nvCxnSpPr>
        <p:spPr>
          <a:xfrm>
            <a:off x="2155889" y="336311"/>
            <a:ext cx="1014694" cy="639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/>
              <p:cNvSpPr/>
              <p:nvPr/>
            </p:nvSpPr>
            <p:spPr>
              <a:xfrm>
                <a:off x="0" y="4127673"/>
                <a:ext cx="10201275" cy="369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𝑃𝐿𝐴𝑌𝐸𝑅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2=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𝐴𝐵𝐶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27673"/>
                <a:ext cx="10201275" cy="3699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827881" y="4594365"/>
                <a:ext cx="9184958" cy="369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)+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𝐶𝐷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𝐶𝐷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1" y="4594365"/>
                <a:ext cx="9184958" cy="369909"/>
              </a:xfrm>
              <a:prstGeom prst="rect">
                <a:avLst/>
              </a:prstGeom>
              <a:blipFill>
                <a:blip r:embed="rId3"/>
                <a:stretch>
                  <a:fillRect t="-118333" b="-19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/>
              <p:cNvSpPr/>
              <p:nvPr/>
            </p:nvSpPr>
            <p:spPr>
              <a:xfrm>
                <a:off x="1957932" y="5051126"/>
                <a:ext cx="410926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)(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)(</m:t>
                          </m:r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932" y="5051126"/>
                <a:ext cx="4109266" cy="404983"/>
              </a:xfrm>
              <a:prstGeom prst="rect">
                <a:avLst/>
              </a:prstGeom>
              <a:blipFill>
                <a:blip r:embed="rId4"/>
                <a:stretch>
                  <a:fillRect t="-156061" r="-14985" b="-2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1968409" y="5542961"/>
                <a:ext cx="2487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)⊕(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i="1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409" y="5542961"/>
                <a:ext cx="2487861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1509870" y="5966052"/>
                <a:ext cx="2987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70" y="5966052"/>
                <a:ext cx="298704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9" descr="See the source image"/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/>
          <p:cNvSpPr txBox="1"/>
          <p:nvPr/>
        </p:nvSpPr>
        <p:spPr>
          <a:xfrm>
            <a:off x="352085" y="447703"/>
            <a:ext cx="1759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Bahnschrift" panose="020B0502040204020203" pitchFamily="34" charset="0"/>
              </a:rPr>
              <a:t>4 VARIABLE K-MAP</a:t>
            </a:r>
            <a:endParaRPr lang="it-IT" sz="1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7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1" y="2042336"/>
            <a:ext cx="10099465" cy="4450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/>
          <p:cNvSpPr txBox="1"/>
          <p:nvPr/>
        </p:nvSpPr>
        <p:spPr>
          <a:xfrm>
            <a:off x="1757700" y="3428817"/>
            <a:ext cx="31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endParaRPr lang="it-IT" sz="1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766326" y="3601104"/>
            <a:ext cx="31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rgbClr val="FF0000"/>
                </a:solidFill>
                <a:latin typeface="Bahnschrift" panose="020B0502040204020203" pitchFamily="34" charset="0"/>
              </a:rPr>
              <a:t>B</a:t>
            </a:r>
            <a:endParaRPr lang="it-IT" sz="1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757701" y="3809407"/>
            <a:ext cx="31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C</a:t>
            </a:r>
            <a:endParaRPr lang="it-IT" sz="1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757700" y="4050983"/>
            <a:ext cx="31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rgbClr val="FF0000"/>
                </a:solidFill>
                <a:latin typeface="Bahnschrift" panose="020B0502040204020203" pitchFamily="34" charset="0"/>
              </a:rPr>
              <a:t>D</a:t>
            </a:r>
            <a:endParaRPr lang="it-IT" sz="1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766326" y="4496923"/>
            <a:ext cx="31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rgbClr val="FF0000"/>
                </a:solidFill>
                <a:latin typeface="Bahnschrift" panose="020B0502040204020203" pitchFamily="34" charset="0"/>
              </a:rPr>
              <a:t>F</a:t>
            </a:r>
            <a:endParaRPr lang="it-IT" sz="1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1766326" y="4267375"/>
            <a:ext cx="31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rgbClr val="FF0000"/>
                </a:solidFill>
                <a:latin typeface="Bahnschrift" panose="020B0502040204020203" pitchFamily="34" charset="0"/>
              </a:rPr>
              <a:t>E</a:t>
            </a:r>
            <a:endParaRPr lang="it-IT" sz="1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1766828" y="4672036"/>
            <a:ext cx="31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G</a:t>
            </a:r>
            <a:endParaRPr lang="it-IT" sz="1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766326" y="4910971"/>
            <a:ext cx="31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H</a:t>
            </a:r>
            <a:endParaRPr lang="it-IT" sz="1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1766326" y="5159278"/>
            <a:ext cx="31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rgbClr val="FF0000"/>
                </a:solidFill>
                <a:latin typeface="Bahnschrift" panose="020B0502040204020203" pitchFamily="34" charset="0"/>
              </a:rPr>
              <a:t>I</a:t>
            </a:r>
            <a:endParaRPr lang="it-IT" sz="1200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9884264" y="407101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PLAYER 2</a:t>
            </a:r>
            <a:endParaRPr lang="it-IT" b="1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2322405" y="1371600"/>
                <a:ext cx="7272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2400" b="0" dirty="0" smtClean="0">
                    <a:solidFill>
                      <a:schemeClr val="tx1"/>
                    </a:solidFill>
                    <a:latin typeface="Bahnschrift" panose="020B0502040204020203" pitchFamily="34" charset="0"/>
                  </a:rPr>
                  <a:t>PLAYER 2 </a:t>
                </a:r>
                <a14:m>
                  <m:oMath xmlns:m="http://schemas.openxmlformats.org/officeDocument/2006/math">
                    <m:r>
                      <a:rPr lang="it-IT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it-IT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it-IT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it-IT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it-IT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it-IT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it-IT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it-IT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it-IT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it-IT" sz="2400" dirty="0">
                  <a:solidFill>
                    <a:schemeClr val="tx1"/>
                  </a:solidFill>
                  <a:latin typeface="Bahnschrif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405" y="1371600"/>
                <a:ext cx="7272375" cy="461665"/>
              </a:xfrm>
              <a:prstGeom prst="rect">
                <a:avLst/>
              </a:prstGeom>
              <a:blipFill>
                <a:blip r:embed="rId3"/>
                <a:stretch>
                  <a:fillRect l="-1341" t="-11842" b="-27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9" descr="See the source image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/>
          <p:cNvSpPr txBox="1"/>
          <p:nvPr/>
        </p:nvSpPr>
        <p:spPr>
          <a:xfrm>
            <a:off x="1010461" y="487680"/>
            <a:ext cx="711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Now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considering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all</a:t>
            </a:r>
            <a:r>
              <a:rPr lang="it-IT" dirty="0" smtClean="0">
                <a:latin typeface="Bahnschrift" panose="020B0502040204020203" pitchFamily="34" charset="0"/>
              </a:rPr>
              <a:t> the 9 </a:t>
            </a:r>
            <a:r>
              <a:rPr lang="it-IT" dirty="0" err="1" smtClean="0">
                <a:latin typeface="Bahnschrift" panose="020B0502040204020203" pitchFamily="34" charset="0"/>
              </a:rPr>
              <a:t>buttons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: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1766326" y="2267466"/>
            <a:ext cx="867304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 err="1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dirty="0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it-IT" dirty="0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dirty="0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it-IT" dirty="0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odd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pressed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output of the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XOR gate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1, and for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</a:t>
            </a:r>
            <a:r>
              <a:rPr lang="it-IT" dirty="0" smtClean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pressed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output </a:t>
            </a:r>
            <a:r>
              <a:rPr lang="it-IT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0. </a:t>
            </a:r>
            <a:endParaRPr lang="it-IT" sz="1200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4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1280735" y="468635"/>
            <a:ext cx="2926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latin typeface="Bahnschrift" panose="020B0502040204020203" pitchFamily="34" charset="0"/>
              </a:rPr>
              <a:t>PROTEUS SIMULATION</a:t>
            </a:r>
            <a:endParaRPr lang="it-IT" sz="1100" dirty="0">
              <a:latin typeface="Bahnschrift" panose="020B0502040204020203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35" y="730244"/>
            <a:ext cx="8620430" cy="58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14300" y="1082773"/>
            <a:ext cx="9907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Bahnschrift" panose="020B0502040204020203" pitchFamily="34" charset="0"/>
              </a:rPr>
              <a:t>In Tic Tac Toe game a </a:t>
            </a:r>
            <a:r>
              <a:rPr lang="it-IT" sz="2000" dirty="0" err="1" smtClean="0">
                <a:latin typeface="Bahnschrift" panose="020B0502040204020203" pitchFamily="34" charset="0"/>
              </a:rPr>
              <a:t>winner</a:t>
            </a:r>
            <a:r>
              <a:rPr lang="it-IT" sz="2000" dirty="0" smtClean="0">
                <a:latin typeface="Bahnschrift" panose="020B0502040204020203" pitchFamily="34" charset="0"/>
              </a:rPr>
              <a:t> </a:t>
            </a:r>
            <a:r>
              <a:rPr lang="it-IT" sz="2000" dirty="0" err="1" smtClean="0">
                <a:latin typeface="Bahnschrift" panose="020B0502040204020203" pitchFamily="34" charset="0"/>
              </a:rPr>
              <a:t>is</a:t>
            </a:r>
            <a:r>
              <a:rPr lang="it-IT" sz="2000" dirty="0" smtClean="0">
                <a:latin typeface="Bahnschrift" panose="020B0502040204020203" pitchFamily="34" charset="0"/>
              </a:rPr>
              <a:t> </a:t>
            </a:r>
            <a:r>
              <a:rPr lang="it-IT" sz="2000" dirty="0" err="1" smtClean="0">
                <a:latin typeface="Bahnschrift" panose="020B0502040204020203" pitchFamily="34" charset="0"/>
              </a:rPr>
              <a:t>found</a:t>
            </a:r>
            <a:r>
              <a:rPr lang="it-IT" sz="2000" dirty="0" smtClean="0">
                <a:latin typeface="Bahnschrift" panose="020B0502040204020203" pitchFamily="34" charset="0"/>
              </a:rPr>
              <a:t> </a:t>
            </a:r>
            <a:r>
              <a:rPr lang="it-IT" sz="2000" dirty="0" err="1" smtClean="0">
                <a:latin typeface="Bahnschrift" panose="020B0502040204020203" pitchFamily="34" charset="0"/>
              </a:rPr>
              <a:t>if</a:t>
            </a:r>
            <a:r>
              <a:rPr lang="it-IT" sz="2000" dirty="0" smtClean="0">
                <a:latin typeface="Bahnschrift" panose="020B0502040204020203" pitchFamily="34" charset="0"/>
              </a:rPr>
              <a:t> </a:t>
            </a:r>
            <a:r>
              <a:rPr lang="it-IT" sz="2000" dirty="0" err="1" smtClean="0">
                <a:latin typeface="Bahnschrift" panose="020B0502040204020203" pitchFamily="34" charset="0"/>
              </a:rPr>
              <a:t>one</a:t>
            </a:r>
            <a:r>
              <a:rPr lang="it-IT" sz="2000" dirty="0" smtClean="0">
                <a:latin typeface="Bahnschrift" panose="020B0502040204020203" pitchFamily="34" charset="0"/>
              </a:rPr>
              <a:t> of </a:t>
            </a:r>
            <a:r>
              <a:rPr lang="it-IT" sz="2000" dirty="0" err="1" smtClean="0">
                <a:latin typeface="Bahnschrift" panose="020B0502040204020203" pitchFamily="34" charset="0"/>
              </a:rPr>
              <a:t>these</a:t>
            </a:r>
            <a:r>
              <a:rPr lang="it-IT" sz="2000" dirty="0" smtClean="0">
                <a:latin typeface="Bahnschrift" panose="020B0502040204020203" pitchFamily="34" charset="0"/>
              </a:rPr>
              <a:t> </a:t>
            </a:r>
            <a:r>
              <a:rPr lang="it-IT" sz="2000" dirty="0" err="1" smtClean="0">
                <a:latin typeface="Bahnschrift" panose="020B0502040204020203" pitchFamily="34" charset="0"/>
              </a:rPr>
              <a:t>following</a:t>
            </a:r>
            <a:r>
              <a:rPr lang="it-IT" sz="2000" dirty="0" smtClean="0">
                <a:latin typeface="Bahnschrift" panose="020B0502040204020203" pitchFamily="34" charset="0"/>
              </a:rPr>
              <a:t> 8 </a:t>
            </a:r>
            <a:r>
              <a:rPr lang="it-IT" sz="2000" dirty="0" err="1" smtClean="0">
                <a:latin typeface="Bahnschrift" panose="020B0502040204020203" pitchFamily="34" charset="0"/>
              </a:rPr>
              <a:t>combinations</a:t>
            </a:r>
            <a:r>
              <a:rPr lang="it-IT" sz="2000" dirty="0" smtClean="0">
                <a:latin typeface="Bahnschrift" panose="020B0502040204020203" pitchFamily="34" charset="0"/>
              </a:rPr>
              <a:t> </a:t>
            </a:r>
            <a:r>
              <a:rPr lang="it-IT" sz="2000" dirty="0" err="1" smtClean="0">
                <a:latin typeface="Bahnschrift" panose="020B0502040204020203" pitchFamily="34" charset="0"/>
              </a:rPr>
              <a:t>is</a:t>
            </a:r>
            <a:r>
              <a:rPr lang="it-IT" sz="2000" dirty="0" smtClean="0">
                <a:latin typeface="Bahnschrift" panose="020B0502040204020203" pitchFamily="34" charset="0"/>
              </a:rPr>
              <a:t> </a:t>
            </a:r>
            <a:r>
              <a:rPr lang="it-IT" sz="2000" dirty="0" err="1" smtClean="0">
                <a:latin typeface="Bahnschrift" panose="020B0502040204020203" pitchFamily="34" charset="0"/>
              </a:rPr>
              <a:t>verified</a:t>
            </a:r>
            <a:r>
              <a:rPr lang="it-IT" sz="2000" dirty="0" smtClean="0">
                <a:latin typeface="Bahnschrift" panose="020B0502040204020203" pitchFamily="34" charset="0"/>
              </a:rPr>
              <a:t>:</a:t>
            </a:r>
            <a:endParaRPr lang="it-IT" sz="2000" dirty="0">
              <a:latin typeface="Bahnschrift" panose="020B0502040204020203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51" b="30117"/>
          <a:stretch/>
        </p:blipFill>
        <p:spPr>
          <a:xfrm>
            <a:off x="7376160" y="2070542"/>
            <a:ext cx="1605280" cy="182118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7"/>
          <a:stretch/>
        </p:blipFill>
        <p:spPr>
          <a:xfrm>
            <a:off x="3027680" y="2070542"/>
            <a:ext cx="4632960" cy="182118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7"/>
          <a:stretch/>
        </p:blipFill>
        <p:spPr>
          <a:xfrm>
            <a:off x="3027680" y="3746942"/>
            <a:ext cx="4632960" cy="182118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51" b="30117"/>
          <a:stretch/>
        </p:blipFill>
        <p:spPr>
          <a:xfrm>
            <a:off x="7376160" y="3746942"/>
            <a:ext cx="1605280" cy="1821180"/>
          </a:xfrm>
          <a:prstGeom prst="rect">
            <a:avLst/>
          </a:prstGeom>
        </p:spPr>
      </p:pic>
      <p:cxnSp>
        <p:nvCxnSpPr>
          <p:cNvPr id="13" name="Connettore diritto 12"/>
          <p:cNvCxnSpPr/>
          <p:nvPr/>
        </p:nvCxnSpPr>
        <p:spPr>
          <a:xfrm>
            <a:off x="3271520" y="2828732"/>
            <a:ext cx="11277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/>
          <p:cNvCxnSpPr/>
          <p:nvPr/>
        </p:nvCxnSpPr>
        <p:spPr>
          <a:xfrm>
            <a:off x="4780280" y="3077652"/>
            <a:ext cx="11277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>
          <a:xfrm>
            <a:off x="6192520" y="3326572"/>
            <a:ext cx="11277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/>
          <p:cNvCxnSpPr/>
          <p:nvPr/>
        </p:nvCxnSpPr>
        <p:spPr>
          <a:xfrm>
            <a:off x="7899400" y="2560762"/>
            <a:ext cx="0" cy="1016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/>
          <p:cNvCxnSpPr/>
          <p:nvPr/>
        </p:nvCxnSpPr>
        <p:spPr>
          <a:xfrm>
            <a:off x="3835400" y="4227002"/>
            <a:ext cx="0" cy="1016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/>
          <p:cNvCxnSpPr/>
          <p:nvPr/>
        </p:nvCxnSpPr>
        <p:spPr>
          <a:xfrm>
            <a:off x="5593080" y="4262562"/>
            <a:ext cx="0" cy="1016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/>
          <p:cNvCxnSpPr/>
          <p:nvPr/>
        </p:nvCxnSpPr>
        <p:spPr>
          <a:xfrm>
            <a:off x="6395720" y="4359082"/>
            <a:ext cx="807720" cy="8026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/>
          <p:cNvCxnSpPr/>
          <p:nvPr/>
        </p:nvCxnSpPr>
        <p:spPr>
          <a:xfrm flipH="1">
            <a:off x="7736840" y="4369242"/>
            <a:ext cx="868680" cy="7785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9" descr="See the source image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sellaDiTesto 24"/>
          <p:cNvSpPr txBox="1"/>
          <p:nvPr/>
        </p:nvSpPr>
        <p:spPr>
          <a:xfrm>
            <a:off x="114300" y="527267"/>
            <a:ext cx="677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WINNING CONDITIONS</a:t>
            </a:r>
            <a:endParaRPr lang="it-IT" dirty="0">
              <a:solidFill>
                <a:schemeClr val="accent2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3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02" y="3902698"/>
            <a:ext cx="6848475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/>
          <p:cNvSpPr txBox="1"/>
          <p:nvPr/>
        </p:nvSpPr>
        <p:spPr>
          <a:xfrm>
            <a:off x="75720" y="1502742"/>
            <a:ext cx="11978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Tic-tac-toe</a:t>
            </a:r>
            <a:r>
              <a:rPr lang="en-US" dirty="0">
                <a:latin typeface="Bahnschrift" panose="020B0502040204020203" pitchFamily="34" charset="0"/>
                <a:cs typeface="Arial" panose="020B0604020202020204" pitchFamily="34" charset="0"/>
              </a:rPr>
              <a:t> (also known as </a:t>
            </a:r>
            <a:r>
              <a:rPr lang="en-US" b="1" i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noughts</a:t>
            </a:r>
            <a:r>
              <a:rPr lang="en-US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and crosses</a:t>
            </a:r>
            <a:r>
              <a:rPr lang="en-US" dirty="0">
                <a:latin typeface="Bahnschrift" panose="020B0502040204020203" pitchFamily="34" charset="0"/>
                <a:cs typeface="Arial" panose="020B0604020202020204" pitchFamily="34" charset="0"/>
              </a:rPr>
              <a:t> or </a:t>
            </a:r>
            <a:r>
              <a:rPr lang="en-US" b="1" dirty="0" err="1" smtClean="0">
                <a:latin typeface="Bahnschrift" panose="020B0502040204020203" pitchFamily="34" charset="0"/>
                <a:cs typeface="Arial" panose="020B0604020202020204" pitchFamily="34" charset="0"/>
              </a:rPr>
              <a:t>X</a:t>
            </a:r>
            <a:r>
              <a:rPr lang="en-US" sz="1200" b="1" dirty="0" err="1" smtClean="0">
                <a:latin typeface="Bahnschrift" panose="020B0502040204020203" pitchFamily="34" charset="0"/>
                <a:cs typeface="Arial" panose="020B0604020202020204" pitchFamily="34" charset="0"/>
              </a:rPr>
              <a:t>s</a:t>
            </a:r>
            <a:r>
              <a:rPr lang="en-US" b="1" dirty="0" smtClean="0"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Bahnschrift" panose="020B0502040204020203" pitchFamily="34" charset="0"/>
                <a:cs typeface="Arial" panose="020B0604020202020204" pitchFamily="34" charset="0"/>
              </a:rPr>
              <a:t>and </a:t>
            </a:r>
            <a:r>
              <a:rPr lang="en-US" b="1" dirty="0" err="1" smtClean="0">
                <a:latin typeface="Bahnschrift" panose="020B0502040204020203" pitchFamily="34" charset="0"/>
                <a:cs typeface="Arial" panose="020B0604020202020204" pitchFamily="34" charset="0"/>
              </a:rPr>
              <a:t>O</a:t>
            </a:r>
            <a:r>
              <a:rPr lang="en-US" sz="1400" b="1" dirty="0" err="1" smtClean="0">
                <a:latin typeface="Bahnschrift" panose="020B0502040204020203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Bahnschrift" panose="020B0502040204020203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Bahnschrift" panose="020B0502040204020203" pitchFamily="34" charset="0"/>
                <a:cs typeface="Arial" panose="020B0604020202020204" pitchFamily="34" charset="0"/>
              </a:rPr>
              <a:t>is a paper-and-pencil game for two players, X and O, who take turns marking the spaces in a 3×3 grid. The player who succeeds in placing three of their marks in a horizontal, vertical, or diagonal row wins the game</a:t>
            </a:r>
            <a:r>
              <a:rPr lang="en-US" dirty="0" smtClean="0">
                <a:latin typeface="Bahnschrift" panose="020B0502040204020203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dirty="0"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11" name="Picture 9" descr="See the source image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5720" y="2979368"/>
            <a:ext cx="7375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Bahnschrift" panose="020B0502040204020203" pitchFamily="34" charset="0"/>
                <a:cs typeface="Arial" panose="020B0604020202020204" pitchFamily="34" charset="0"/>
              </a:rPr>
              <a:t>The following example game is won by the first player, X: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362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6569"/>
              </p:ext>
            </p:extLst>
          </p:nvPr>
        </p:nvGraphicFramePr>
        <p:xfrm>
          <a:off x="7030721" y="2304626"/>
          <a:ext cx="4348479" cy="349673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449493">
                  <a:extLst>
                    <a:ext uri="{9D8B030D-6E8A-4147-A177-3AD203B41FA5}">
                      <a16:colId xmlns:a16="http://schemas.microsoft.com/office/drawing/2014/main" val="772441783"/>
                    </a:ext>
                  </a:extLst>
                </a:gridCol>
                <a:gridCol w="1449493">
                  <a:extLst>
                    <a:ext uri="{9D8B030D-6E8A-4147-A177-3AD203B41FA5}">
                      <a16:colId xmlns:a16="http://schemas.microsoft.com/office/drawing/2014/main" val="1554614049"/>
                    </a:ext>
                  </a:extLst>
                </a:gridCol>
                <a:gridCol w="1449493">
                  <a:extLst>
                    <a:ext uri="{9D8B030D-6E8A-4147-A177-3AD203B41FA5}">
                      <a16:colId xmlns:a16="http://schemas.microsoft.com/office/drawing/2014/main" val="1784803753"/>
                    </a:ext>
                  </a:extLst>
                </a:gridCol>
              </a:tblGrid>
              <a:tr h="1165578">
                <a:tc>
                  <a:txBody>
                    <a:bodyPr/>
                    <a:lstStyle/>
                    <a:p>
                      <a:pPr algn="ctr"/>
                      <a:endParaRPr lang="it-IT" sz="66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66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66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287706"/>
                  </a:ext>
                </a:extLst>
              </a:tr>
              <a:tr h="1165578">
                <a:tc>
                  <a:txBody>
                    <a:bodyPr/>
                    <a:lstStyle/>
                    <a:p>
                      <a:pPr algn="ctr"/>
                      <a:endParaRPr lang="it-IT" sz="66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66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66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69842"/>
                  </a:ext>
                </a:extLst>
              </a:tr>
              <a:tr h="1165578">
                <a:tc>
                  <a:txBody>
                    <a:bodyPr/>
                    <a:lstStyle/>
                    <a:p>
                      <a:pPr algn="ctr"/>
                      <a:endParaRPr lang="it-IT" sz="66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66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6600" b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341680"/>
                  </a:ext>
                </a:extLst>
              </a:tr>
            </a:tbl>
          </a:graphicData>
        </a:graphic>
      </p:graphicFrame>
      <p:sp>
        <p:nvSpPr>
          <p:cNvPr id="5" name="Rettangolo 4"/>
          <p:cNvSpPr/>
          <p:nvPr/>
        </p:nvSpPr>
        <p:spPr>
          <a:xfrm>
            <a:off x="7540718" y="2436112"/>
            <a:ext cx="6607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	</a:t>
            </a:r>
            <a:endParaRPr lang="it-IT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8915962" y="2446569"/>
            <a:ext cx="551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	</a:t>
            </a:r>
            <a:endParaRPr lang="it-IT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0262335" y="2432891"/>
            <a:ext cx="603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8" name="Rettangolo 7"/>
          <p:cNvSpPr/>
          <p:nvPr/>
        </p:nvSpPr>
        <p:spPr>
          <a:xfrm>
            <a:off x="7551937" y="3591328"/>
            <a:ext cx="6238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9" name="Rettangolo 8"/>
          <p:cNvSpPr/>
          <p:nvPr/>
        </p:nvSpPr>
        <p:spPr>
          <a:xfrm>
            <a:off x="8951228" y="3596739"/>
            <a:ext cx="516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0341684" y="3575791"/>
            <a:ext cx="516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7515068" y="4696344"/>
            <a:ext cx="6607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893015" y="4696344"/>
            <a:ext cx="6238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10381758" y="4718691"/>
            <a:ext cx="364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endParaRPr lang="it-IT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4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/>
          <p:cNvSpPr txBox="1"/>
          <p:nvPr/>
        </p:nvSpPr>
        <p:spPr>
          <a:xfrm>
            <a:off x="822960" y="934720"/>
            <a:ext cx="812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In </a:t>
            </a:r>
            <a:r>
              <a:rPr lang="it-IT" dirty="0" err="1" smtClean="0">
                <a:latin typeface="Bahnschrift" panose="020B0502040204020203" pitchFamily="34" charset="0"/>
              </a:rPr>
              <a:t>terms</a:t>
            </a:r>
            <a:r>
              <a:rPr lang="it-IT" dirty="0" smtClean="0">
                <a:latin typeface="Bahnschrift" panose="020B0502040204020203" pitchFamily="34" charset="0"/>
              </a:rPr>
              <a:t> of </a:t>
            </a:r>
            <a:r>
              <a:rPr lang="it-IT" dirty="0" err="1" smtClean="0">
                <a:latin typeface="Bahnschrift" panose="020B0502040204020203" pitchFamily="34" charset="0"/>
              </a:rPr>
              <a:t>variables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means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there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winner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soon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one</a:t>
            </a:r>
            <a:r>
              <a:rPr lang="it-IT" dirty="0" smtClean="0">
                <a:latin typeface="Bahnschrift" panose="020B0502040204020203" pitchFamily="34" charset="0"/>
              </a:rPr>
              <a:t> of the </a:t>
            </a:r>
            <a:r>
              <a:rPr lang="it-IT" dirty="0" err="1" smtClean="0">
                <a:latin typeface="Bahnschrift" panose="020B0502040204020203" pitchFamily="34" charset="0"/>
              </a:rPr>
              <a:t>following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values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becomes</a:t>
            </a:r>
            <a:r>
              <a:rPr lang="it-IT" dirty="0" smtClean="0">
                <a:latin typeface="Bahnschrift" panose="020B0502040204020203" pitchFamily="34" charset="0"/>
              </a:rPr>
              <a:t> high: ABC, DEF, GHI, ADG, BEH, CFI, AEI, CEG.</a:t>
            </a:r>
            <a:endParaRPr lang="it-IT" dirty="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69011" y="5573674"/>
                <a:ext cx="72751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𝐴𝐵𝐶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𝐷𝐸𝐹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𝐺𝐻𝐼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𝐴𝐷𝐺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𝐵𝐸𝐻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𝐶𝐹𝐼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𝐴𝐸𝐼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𝐶𝐸𝐺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1" y="5573674"/>
                <a:ext cx="72751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/>
          <p:cNvSpPr txBox="1"/>
          <p:nvPr/>
        </p:nvSpPr>
        <p:spPr>
          <a:xfrm>
            <a:off x="822960" y="2304626"/>
            <a:ext cx="5934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Bahnschrift" panose="020B0502040204020203" pitchFamily="34" charset="0"/>
              </a:rPr>
              <a:t>So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connect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these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values</a:t>
            </a:r>
            <a:r>
              <a:rPr lang="it-IT" dirty="0" smtClean="0">
                <a:latin typeface="Bahnschrift" panose="020B0502040204020203" pitchFamily="34" charset="0"/>
              </a:rPr>
              <a:t> with 3-input-AND </a:t>
            </a:r>
            <a:r>
              <a:rPr lang="it-IT" dirty="0" err="1" smtClean="0">
                <a:latin typeface="Bahnschrift" panose="020B0502040204020203" pitchFamily="34" charset="0"/>
              </a:rPr>
              <a:t>gates</a:t>
            </a:r>
            <a:r>
              <a:rPr lang="it-IT" dirty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become</a:t>
            </a:r>
            <a:r>
              <a:rPr lang="it-IT" dirty="0" smtClean="0">
                <a:latin typeface="Bahnschrift" panose="020B0502040204020203" pitchFamily="34" charset="0"/>
              </a:rPr>
              <a:t> high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all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three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values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connected</a:t>
            </a:r>
            <a:r>
              <a:rPr lang="it-IT" dirty="0" smtClean="0">
                <a:latin typeface="Bahnschrift" panose="020B0502040204020203" pitchFamily="34" charset="0"/>
              </a:rPr>
              <a:t> are high. </a:t>
            </a:r>
            <a:r>
              <a:rPr lang="it-IT" dirty="0" err="1" smtClean="0">
                <a:latin typeface="Bahnschrift" panose="020B0502040204020203" pitchFamily="34" charset="0"/>
              </a:rPr>
              <a:t>Then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connect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all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eight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gates</a:t>
            </a:r>
            <a:r>
              <a:rPr lang="it-IT" dirty="0" smtClean="0">
                <a:latin typeface="Bahnschrift" panose="020B0502040204020203" pitchFamily="34" charset="0"/>
              </a:rPr>
              <a:t> with an OR gate, </a:t>
            </a:r>
            <a:r>
              <a:rPr lang="it-IT" dirty="0" err="1" smtClean="0">
                <a:latin typeface="Bahnschrift" panose="020B0502040204020203" pitchFamily="34" charset="0"/>
              </a:rPr>
              <a:t>this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because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winner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found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least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one</a:t>
            </a:r>
            <a:r>
              <a:rPr lang="it-IT" dirty="0" smtClean="0">
                <a:latin typeface="Bahnschrift" panose="020B0502040204020203" pitchFamily="34" charset="0"/>
              </a:rPr>
              <a:t> of the </a:t>
            </a:r>
            <a:r>
              <a:rPr lang="it-IT" dirty="0" err="1" smtClean="0">
                <a:latin typeface="Bahnschrift" panose="020B0502040204020203" pitchFamily="34" charset="0"/>
              </a:rPr>
              <a:t>previous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gates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becomes</a:t>
            </a:r>
            <a:r>
              <a:rPr lang="it-IT" dirty="0" smtClean="0">
                <a:latin typeface="Bahnschrift" panose="020B0502040204020203" pitchFamily="34" charset="0"/>
              </a:rPr>
              <a:t> high.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56757" y="4607621"/>
            <a:ext cx="568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The </a:t>
            </a:r>
            <a:r>
              <a:rPr lang="it-IT" dirty="0" err="1" smtClean="0">
                <a:latin typeface="Bahnschrift" panose="020B0502040204020203" pitchFamily="34" charset="0"/>
              </a:rPr>
              <a:t>function</a:t>
            </a:r>
            <a:r>
              <a:rPr lang="it-IT" dirty="0" smtClean="0">
                <a:latin typeface="Bahnschrift" panose="020B0502040204020203" pitchFamily="34" charset="0"/>
              </a:rPr>
              <a:t> Y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states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if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winner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found</a:t>
            </a:r>
            <a:r>
              <a:rPr lang="it-IT" dirty="0" smtClean="0">
                <a:latin typeface="Bahnschrift" panose="020B0502040204020203" pitchFamily="34" charset="0"/>
              </a:rPr>
              <a:t> or </a:t>
            </a:r>
            <a:r>
              <a:rPr lang="it-IT" dirty="0" err="1" smtClean="0">
                <a:latin typeface="Bahnschrift" panose="020B0502040204020203" pitchFamily="34" charset="0"/>
              </a:rPr>
              <a:t>not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defined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follows</a:t>
            </a:r>
            <a:r>
              <a:rPr lang="it-IT" dirty="0" smtClean="0">
                <a:latin typeface="Bahnschrift" panose="020B0502040204020203" pitchFamily="34" charset="0"/>
              </a:rPr>
              <a:t>:</a:t>
            </a:r>
            <a:endParaRPr lang="it-I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3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912419" y="6484882"/>
            <a:ext cx="2926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latin typeface="Bahnschrift" panose="020B0502040204020203" pitchFamily="34" charset="0"/>
              </a:rPr>
              <a:t>PROTEUS SIMULATION</a:t>
            </a:r>
            <a:endParaRPr lang="it-IT" sz="1100" dirty="0">
              <a:latin typeface="Bahnschrift" panose="020B0502040204020203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9" y="392164"/>
            <a:ext cx="8845944" cy="60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1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215174" y="6360160"/>
            <a:ext cx="2926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latin typeface="Bahnschrift" panose="020B0502040204020203" pitchFamily="34" charset="0"/>
              </a:rPr>
              <a:t>PROTEUS SIMULATION</a:t>
            </a:r>
            <a:endParaRPr lang="it-IT" sz="1100" dirty="0">
              <a:latin typeface="Bahnschrift" panose="020B0502040204020203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290320" y="418947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Bahnschrift" panose="020B0502040204020203" pitchFamily="34" charset="0"/>
              </a:rPr>
              <a:t>When</a:t>
            </a:r>
            <a:r>
              <a:rPr lang="it-IT" sz="1400" dirty="0" smtClean="0">
                <a:latin typeface="Bahnschrift" panose="020B0502040204020203" pitchFamily="34" charset="0"/>
              </a:rPr>
              <a:t> a </a:t>
            </a:r>
            <a:r>
              <a:rPr lang="it-IT" sz="1400" dirty="0" err="1" smtClean="0">
                <a:latin typeface="Bahnschrift" panose="020B0502040204020203" pitchFamily="34" charset="0"/>
              </a:rPr>
              <a:t>winner</a:t>
            </a:r>
            <a:r>
              <a:rPr lang="it-IT" sz="1400" dirty="0" smtClean="0">
                <a:latin typeface="Bahnschrift" panose="020B0502040204020203" pitchFamily="34" charset="0"/>
              </a:rPr>
              <a:t> </a:t>
            </a:r>
            <a:r>
              <a:rPr lang="it-IT" sz="1400" dirty="0" err="1" smtClean="0">
                <a:latin typeface="Bahnschrift" panose="020B0502040204020203" pitchFamily="34" charset="0"/>
              </a:rPr>
              <a:t>is</a:t>
            </a:r>
            <a:r>
              <a:rPr lang="it-IT" sz="1400" dirty="0" smtClean="0">
                <a:latin typeface="Bahnschrift" panose="020B0502040204020203" pitchFamily="34" charset="0"/>
              </a:rPr>
              <a:t> </a:t>
            </a:r>
            <a:r>
              <a:rPr lang="it-IT" sz="1400" dirty="0" err="1" smtClean="0">
                <a:latin typeface="Bahnschrift" panose="020B0502040204020203" pitchFamily="34" charset="0"/>
              </a:rPr>
              <a:t>found</a:t>
            </a:r>
            <a:endParaRPr lang="it-IT" sz="1400" dirty="0">
              <a:latin typeface="Bahnschrift" panose="020B0502040204020203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74" y="726724"/>
            <a:ext cx="8231885" cy="56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5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2873663" y="5284135"/>
                <a:ext cx="57983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𝑊𝐼𝑁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663" y="5284135"/>
                <a:ext cx="579838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2880640" y="4888336"/>
                <a:ext cx="57983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𝑊𝐼𝑁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640" y="4888336"/>
                <a:ext cx="57983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9" descr="See the source image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487219" y="172720"/>
            <a:ext cx="988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However</a:t>
            </a:r>
            <a:r>
              <a:rPr lang="it-IT" dirty="0" smtClean="0">
                <a:latin typeface="Bahnschrift" panose="020B0502040204020203" pitchFamily="34" charset="0"/>
              </a:rPr>
              <a:t> in the </a:t>
            </a:r>
            <a:r>
              <a:rPr lang="it-IT" dirty="0" err="1" smtClean="0">
                <a:latin typeface="Bahnschrift" panose="020B0502040204020203" pitchFamily="34" charset="0"/>
              </a:rPr>
              <a:t>circuit</a:t>
            </a:r>
            <a:r>
              <a:rPr lang="it-IT" dirty="0" smtClean="0">
                <a:latin typeface="Bahnschrift" panose="020B0502040204020203" pitchFamily="34" charset="0"/>
              </a:rPr>
              <a:t> design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need</a:t>
            </a:r>
            <a:r>
              <a:rPr lang="it-IT" dirty="0" smtClean="0">
                <a:latin typeface="Bahnschrift" panose="020B0502040204020203" pitchFamily="34" charset="0"/>
              </a:rPr>
              <a:t> to separate </a:t>
            </a:r>
            <a:r>
              <a:rPr lang="it-IT" dirty="0" err="1" smtClean="0">
                <a:latin typeface="Bahnschrift" panose="020B0502040204020203" pitchFamily="34" charset="0"/>
              </a:rPr>
              <a:t>whether</a:t>
            </a:r>
            <a:r>
              <a:rPr lang="it-IT" dirty="0" smtClean="0">
                <a:latin typeface="Bahnschrift" panose="020B0502040204020203" pitchFamily="34" charset="0"/>
              </a:rPr>
              <a:t> the game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won</a:t>
            </a:r>
            <a:r>
              <a:rPr lang="it-IT" dirty="0" smtClean="0">
                <a:latin typeface="Bahnschrift" panose="020B0502040204020203" pitchFamily="34" charset="0"/>
              </a:rPr>
              <a:t> by player1 or player2.  </a:t>
            </a:r>
            <a:endParaRPr lang="it-IT" dirty="0">
              <a:latin typeface="Bahnschrift" panose="020B0502040204020203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21" y="788071"/>
            <a:ext cx="3885011" cy="2413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4176814" y="2255242"/>
                <a:ext cx="403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814" y="2255242"/>
                <a:ext cx="403507" cy="369332"/>
              </a:xfrm>
              <a:prstGeom prst="rect">
                <a:avLst/>
              </a:prstGeom>
              <a:blipFill>
                <a:blip r:embed="rId7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713021" y="1617683"/>
                <a:ext cx="77032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021" y="1617683"/>
                <a:ext cx="77032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4100614" y="1035694"/>
                <a:ext cx="403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614" y="1035694"/>
                <a:ext cx="40350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6708753" y="1035694"/>
                <a:ext cx="4475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753" y="1035694"/>
                <a:ext cx="44755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6687974" y="1343471"/>
                <a:ext cx="447558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74" y="1343471"/>
                <a:ext cx="447558" cy="308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/>
              <p:cNvSpPr/>
              <p:nvPr/>
            </p:nvSpPr>
            <p:spPr>
              <a:xfrm>
                <a:off x="6687973" y="2316797"/>
                <a:ext cx="4475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tango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73" y="2316797"/>
                <a:ext cx="44755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6687972" y="2563971"/>
                <a:ext cx="447558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72" y="2563971"/>
                <a:ext cx="447558" cy="3082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/>
          <p:cNvSpPr txBox="1"/>
          <p:nvPr/>
        </p:nvSpPr>
        <p:spPr>
          <a:xfrm>
            <a:off x="487219" y="3398972"/>
            <a:ext cx="9795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Bahnschrift" panose="020B0502040204020203" pitchFamily="34" charset="0"/>
              </a:rPr>
              <a:t>To do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still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need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function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defined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before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but</a:t>
            </a:r>
            <a:r>
              <a:rPr lang="it-IT" dirty="0" smtClean="0">
                <a:latin typeface="Bahnschrift" panose="020B0502040204020203" pitchFamily="34" charset="0"/>
              </a:rPr>
              <a:t> with some </a:t>
            </a:r>
            <a:r>
              <a:rPr lang="it-IT" dirty="0" err="1" smtClean="0">
                <a:latin typeface="Bahnschrift" panose="020B0502040204020203" pitchFamily="34" charset="0"/>
              </a:rPr>
              <a:t>considerations</a:t>
            </a:r>
            <a:r>
              <a:rPr lang="it-IT" dirty="0" smtClean="0">
                <a:latin typeface="Bahnschrift" panose="020B0502040204020203" pitchFamily="34" charset="0"/>
              </a:rPr>
              <a:t>. </a:t>
            </a:r>
            <a:r>
              <a:rPr lang="it-IT" dirty="0" err="1" smtClean="0">
                <a:latin typeface="Bahnschrift" panose="020B0502040204020203" pitchFamily="34" charset="0"/>
              </a:rPr>
              <a:t>Let’s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consider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button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configuration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seen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before</a:t>
            </a:r>
            <a:r>
              <a:rPr lang="it-IT" dirty="0" smtClean="0">
                <a:latin typeface="Bahnschrift" panose="020B0502040204020203" pitchFamily="34" charset="0"/>
              </a:rPr>
              <a:t>. To </a:t>
            </a:r>
            <a:r>
              <a:rPr lang="it-IT" dirty="0" err="1" smtClean="0">
                <a:latin typeface="Bahnschrift" panose="020B0502040204020203" pitchFamily="34" charset="0"/>
              </a:rPr>
              <a:t>define</a:t>
            </a:r>
            <a:r>
              <a:rPr lang="it-IT" dirty="0" smtClean="0">
                <a:latin typeface="Bahnschrift" panose="020B0502040204020203" pitchFamily="34" charset="0"/>
              </a:rPr>
              <a:t> WIN1 (the </a:t>
            </a:r>
            <a:r>
              <a:rPr lang="it-IT" dirty="0" err="1" smtClean="0">
                <a:latin typeface="Bahnschrift" panose="020B0502040204020203" pitchFamily="34" charset="0"/>
              </a:rPr>
              <a:t>variable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states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if</a:t>
            </a:r>
            <a:r>
              <a:rPr lang="it-IT" dirty="0" smtClean="0">
                <a:latin typeface="Bahnschrift" panose="020B0502040204020203" pitchFamily="34" charset="0"/>
              </a:rPr>
              <a:t> player1 </a:t>
            </a:r>
            <a:r>
              <a:rPr lang="it-IT" dirty="0" err="1" smtClean="0">
                <a:latin typeface="Bahnschrift" panose="020B0502040204020203" pitchFamily="34" charset="0"/>
              </a:rPr>
              <a:t>has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won</a:t>
            </a:r>
            <a:r>
              <a:rPr lang="it-IT" dirty="0" smtClean="0">
                <a:latin typeface="Bahnschrift" panose="020B0502040204020203" pitchFamily="34" charset="0"/>
              </a:rPr>
              <a:t> or </a:t>
            </a:r>
            <a:r>
              <a:rPr lang="it-IT" dirty="0" err="1" smtClean="0">
                <a:latin typeface="Bahnschrift" panose="020B0502040204020203" pitchFamily="34" charset="0"/>
              </a:rPr>
              <a:t>not</a:t>
            </a:r>
            <a:r>
              <a:rPr lang="it-IT" dirty="0" smtClean="0">
                <a:latin typeface="Bahnschrift" panose="020B0502040204020203" pitchFamily="34" charset="0"/>
              </a:rPr>
              <a:t>)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use the </a:t>
            </a:r>
            <a:r>
              <a:rPr lang="it-IT" dirty="0" err="1" smtClean="0">
                <a:latin typeface="Bahnschrift" panose="020B0502040204020203" pitchFamily="34" charset="0"/>
              </a:rPr>
              <a:t>outputs</a:t>
            </a:r>
            <a:r>
              <a:rPr lang="it-IT" dirty="0" smtClean="0">
                <a:latin typeface="Bahnschrift" panose="020B0502040204020203" pitchFamily="34" charset="0"/>
              </a:rPr>
              <a:t> of the first </a:t>
            </a:r>
            <a:r>
              <a:rPr lang="it-IT" dirty="0" err="1" smtClean="0">
                <a:latin typeface="Bahnschrift" panose="020B0502040204020203" pitchFamily="34" charset="0"/>
              </a:rPr>
              <a:t>flipflops</a:t>
            </a:r>
            <a:r>
              <a:rPr lang="it-IT" dirty="0" smtClean="0">
                <a:latin typeface="Bahnschrift" panose="020B0502040204020203" pitchFamily="34" charset="0"/>
              </a:rPr>
              <a:t> of the </a:t>
            </a:r>
            <a:r>
              <a:rPr lang="it-IT" dirty="0" err="1" smtClean="0">
                <a:latin typeface="Bahnschrift" panose="020B0502040204020203" pitchFamily="34" charset="0"/>
              </a:rPr>
              <a:t>buttons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configuration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instead</a:t>
            </a:r>
            <a:r>
              <a:rPr lang="it-IT" dirty="0" smtClean="0">
                <a:latin typeface="Bahnschrift" panose="020B0502040204020203" pitchFamily="34" charset="0"/>
              </a:rPr>
              <a:t> with WIN2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use the </a:t>
            </a:r>
            <a:r>
              <a:rPr lang="it-IT" dirty="0" err="1" smtClean="0">
                <a:latin typeface="Bahnschrift" panose="020B0502040204020203" pitchFamily="34" charset="0"/>
              </a:rPr>
              <a:t>outputs</a:t>
            </a:r>
            <a:r>
              <a:rPr lang="it-IT" dirty="0" smtClean="0">
                <a:latin typeface="Bahnschrift" panose="020B0502040204020203" pitchFamily="34" charset="0"/>
              </a:rPr>
              <a:t> of the </a:t>
            </a:r>
            <a:r>
              <a:rPr lang="it-IT" dirty="0" err="1" smtClean="0">
                <a:latin typeface="Bahnschrift" panose="020B0502040204020203" pitchFamily="34" charset="0"/>
              </a:rPr>
              <a:t>second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flipflops</a:t>
            </a:r>
            <a:r>
              <a:rPr lang="it-IT" dirty="0" smtClean="0">
                <a:latin typeface="Bahnschrift" panose="020B0502040204020203" pitchFamily="34" charset="0"/>
              </a:rPr>
              <a:t>. </a:t>
            </a:r>
            <a:r>
              <a:rPr lang="it-IT" dirty="0" err="1" smtClean="0">
                <a:latin typeface="Bahnschrift" panose="020B0502040204020203" pitchFamily="34" charset="0"/>
              </a:rPr>
              <a:t>Hence</a:t>
            </a:r>
            <a:r>
              <a:rPr lang="it-IT" dirty="0" smtClean="0">
                <a:latin typeface="Bahnschrift" panose="020B0502040204020203" pitchFamily="34" charset="0"/>
              </a:rPr>
              <a:t>: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2485043" y="1723461"/>
            <a:ext cx="13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BUTTON A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586596" y="6036033"/>
            <a:ext cx="978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Then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connect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these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two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variables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followed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both</a:t>
            </a:r>
            <a:r>
              <a:rPr lang="it-IT" dirty="0" smtClean="0">
                <a:latin typeface="Bahnschrift" panose="020B0502040204020203" pitchFamily="34" charset="0"/>
              </a:rPr>
              <a:t> by a NOT gate, to the </a:t>
            </a:r>
            <a:r>
              <a:rPr lang="it-IT" dirty="0" err="1" smtClean="0">
                <a:latin typeface="Bahnschrift" panose="020B0502040204020203" pitchFamily="34" charset="0"/>
              </a:rPr>
              <a:t>pins</a:t>
            </a:r>
            <a:r>
              <a:rPr lang="it-IT" dirty="0" smtClean="0">
                <a:latin typeface="Bahnschrift" panose="020B0502040204020203" pitchFamily="34" charset="0"/>
              </a:rPr>
              <a:t> of the </a:t>
            </a:r>
            <a:r>
              <a:rPr lang="it-IT" dirty="0" err="1" smtClean="0">
                <a:latin typeface="Bahnschrift" panose="020B0502040204020203" pitchFamily="34" charset="0"/>
              </a:rPr>
              <a:t>winning</a:t>
            </a:r>
            <a:r>
              <a:rPr lang="it-IT" dirty="0" smtClean="0">
                <a:latin typeface="Bahnschrift" panose="020B0502040204020203" pitchFamily="34" charset="0"/>
              </a:rPr>
              <a:t> LED.</a:t>
            </a:r>
            <a:endParaRPr lang="it-I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8327941" y="6596390"/>
            <a:ext cx="2926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latin typeface="Bahnschrift" panose="020B0502040204020203" pitchFamily="34" charset="0"/>
              </a:rPr>
              <a:t>PROTEUS SIMULATION</a:t>
            </a:r>
            <a:endParaRPr lang="it-IT" sz="1100" dirty="0">
              <a:latin typeface="Bahnschrift" panose="020B0502040204020203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3" y="125495"/>
            <a:ext cx="7929562" cy="65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998213" y="5138872"/>
            <a:ext cx="7848600" cy="95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very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game must be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ended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away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player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remaining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unpressed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blocked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modifying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t-IT" dirty="0"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998213" y="3480409"/>
            <a:ext cx="8122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Let’s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define</a:t>
            </a:r>
            <a:r>
              <a:rPr lang="it-IT" dirty="0" smtClean="0">
                <a:latin typeface="Bahnschrift" panose="020B0502040204020203" pitchFamily="34" charset="0"/>
              </a:rPr>
              <a:t> a new </a:t>
            </a:r>
            <a:r>
              <a:rPr lang="it-IT" dirty="0" err="1" smtClean="0">
                <a:latin typeface="Bahnschrift" panose="020B0502040204020203" pitchFamily="34" charset="0"/>
              </a:rPr>
              <a:t>variable</a:t>
            </a:r>
            <a:r>
              <a:rPr lang="it-IT" dirty="0" smtClean="0">
                <a:latin typeface="Bahnschrift" panose="020B0502040204020203" pitchFamily="34" charset="0"/>
              </a:rPr>
              <a:t> WIN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indicates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there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winner</a:t>
            </a:r>
            <a:r>
              <a:rPr lang="it-IT" dirty="0" smtClean="0">
                <a:latin typeface="Bahnschrift" panose="020B0502040204020203" pitchFamily="34" charset="0"/>
              </a:rPr>
              <a:t>. In </a:t>
            </a:r>
            <a:r>
              <a:rPr lang="it-IT" dirty="0" err="1" smtClean="0">
                <a:latin typeface="Bahnschrift" panose="020B0502040204020203" pitchFamily="34" charset="0"/>
              </a:rPr>
              <a:t>fact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XOR gate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1 </a:t>
            </a:r>
            <a:r>
              <a:rPr lang="it-IT" dirty="0" err="1" smtClean="0">
                <a:latin typeface="Bahnschrift" panose="020B0502040204020203" pitchFamily="34" charset="0"/>
              </a:rPr>
              <a:t>only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one</a:t>
            </a:r>
            <a:r>
              <a:rPr lang="it-IT" dirty="0" smtClean="0">
                <a:latin typeface="Bahnschrift" panose="020B0502040204020203" pitchFamily="34" charset="0"/>
              </a:rPr>
              <a:t> of the </a:t>
            </a:r>
            <a:r>
              <a:rPr lang="it-IT" dirty="0" err="1" smtClean="0">
                <a:latin typeface="Bahnschrift" panose="020B0502040204020203" pitchFamily="34" charset="0"/>
              </a:rPr>
              <a:t>two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players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won</a:t>
            </a:r>
            <a:r>
              <a:rPr lang="it-IT" dirty="0" smtClean="0">
                <a:latin typeface="Bahnschrift" panose="020B0502040204020203" pitchFamily="34" charset="0"/>
              </a:rPr>
              <a:t> the game. </a:t>
            </a:r>
            <a:r>
              <a:rPr lang="it-IT" dirty="0" err="1" smtClean="0">
                <a:latin typeface="Bahnschrift" panose="020B0502040204020203" pitchFamily="34" charset="0"/>
              </a:rPr>
              <a:t>Let’s</a:t>
            </a:r>
            <a:r>
              <a:rPr lang="it-IT" dirty="0" smtClean="0">
                <a:latin typeface="Bahnschrift" panose="020B0502040204020203" pitchFamily="34" charset="0"/>
              </a:rPr>
              <a:t> suppose player1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winner</a:t>
            </a:r>
            <a:r>
              <a:rPr lang="it-IT" dirty="0">
                <a:latin typeface="Bahnschrift" panose="020B0502040204020203" pitchFamily="34" charset="0"/>
              </a:rPr>
              <a:t>,</a:t>
            </a:r>
            <a:r>
              <a:rPr lang="it-IT" dirty="0" smtClean="0">
                <a:latin typeface="Bahnschrift" panose="020B0502040204020203" pitchFamily="34" charset="0"/>
              </a:rPr>
              <a:t> so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WIN1=1 and WIN2=0 and </a:t>
            </a:r>
            <a:r>
              <a:rPr lang="it-IT" dirty="0" err="1" smtClean="0">
                <a:latin typeface="Bahnschrift" panose="020B0502040204020203" pitchFamily="34" charset="0"/>
              </a:rPr>
              <a:t>therefore</a:t>
            </a:r>
            <a:r>
              <a:rPr lang="it-IT" dirty="0" smtClean="0">
                <a:latin typeface="Bahnschrift" panose="020B0502040204020203" pitchFamily="34" charset="0"/>
              </a:rPr>
              <a:t> WIN=1.</a:t>
            </a:r>
          </a:p>
          <a:p>
            <a:endParaRPr lang="it-IT" dirty="0">
              <a:latin typeface="Bahnschrift" panose="020B0502040204020203" pitchFamily="34" charset="0"/>
            </a:endParaRPr>
          </a:p>
          <a:p>
            <a:endParaRPr lang="it-IT" dirty="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7745415" y="1808481"/>
                <a:ext cx="3364511" cy="462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latin typeface="Cambria Math" panose="02040503050406030204" pitchFamily="18" charset="0"/>
                        </a:rPr>
                        <m:t>𝑊𝐼𝑁</m:t>
                      </m:r>
                      <m:r>
                        <a:rPr lang="it-IT" sz="240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𝑊𝐼𝑁</m:t>
                          </m:r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it-IT" sz="2400" i="0">
                          <a:latin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̅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𝑊𝐼𝑁</m:t>
                          </m:r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415" y="1808481"/>
                <a:ext cx="3364511" cy="462434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/>
          <p:cNvSpPr txBox="1"/>
          <p:nvPr/>
        </p:nvSpPr>
        <p:spPr>
          <a:xfrm>
            <a:off x="1841360" y="318569"/>
            <a:ext cx="292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>
                <a:latin typeface="Bahnschrift" panose="020B0502040204020203" pitchFamily="34" charset="0"/>
              </a:rPr>
              <a:t>PROTEUS SIMULATION</a:t>
            </a:r>
            <a:endParaRPr lang="it-IT" sz="1200" dirty="0">
              <a:latin typeface="Bahnschrift" panose="020B0502040204020203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60" y="595568"/>
            <a:ext cx="5423179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487680" y="518160"/>
            <a:ext cx="9387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prevent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remaining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switches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For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gate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AND gate take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input with a NOT gate: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long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2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AND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high and so the output.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player to light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848566" y="6419486"/>
            <a:ext cx="2926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latin typeface="Bahnschrift" panose="020B0502040204020203" pitchFamily="34" charset="0"/>
              </a:rPr>
              <a:t>PROTEUS SIMULATION</a:t>
            </a:r>
            <a:endParaRPr lang="it-IT" sz="1100" dirty="0">
              <a:latin typeface="Bahnschrift" panose="020B0502040204020203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2098854"/>
            <a:ext cx="7443787" cy="43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6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02257" y="357849"/>
            <a:ext cx="4992135" cy="862744"/>
          </a:xfrm>
        </p:spPr>
        <p:txBody>
          <a:bodyPr/>
          <a:lstStyle/>
          <a:p>
            <a:r>
              <a:rPr lang="it-IT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DRAW CONDITION</a:t>
            </a:r>
            <a:endParaRPr lang="it-IT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42" y="1684177"/>
            <a:ext cx="2622429" cy="262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802257" y="1220593"/>
            <a:ext cx="8195094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pressed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A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shown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above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99989" y="4306606"/>
            <a:ext cx="10152041" cy="15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3-input AND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gates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take the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another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gate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input from the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winning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LED (the output of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gate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pins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winning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LED are high in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case).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an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gate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a single LED,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light up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verified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In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it-IT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match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output of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gate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high.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Hence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output of the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gate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high and the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LED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light up.</a:t>
            </a:r>
          </a:p>
        </p:txBody>
      </p:sp>
    </p:spTree>
    <p:extLst>
      <p:ext uri="{BB962C8B-B14F-4D97-AF65-F5344CB8AC3E}">
        <p14:creationId xmlns:p14="http://schemas.microsoft.com/office/powerpoint/2010/main" val="94664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8382498" y="6275068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Bahnschrift" panose="020B0502040204020203" pitchFamily="34" charset="0"/>
              </a:rPr>
              <a:t>PROTEUS SIMULATION</a:t>
            </a:r>
            <a:endParaRPr lang="it-IT" sz="1400" dirty="0">
              <a:latin typeface="Bahnschrift" panose="020B0502040204020203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1137729"/>
            <a:ext cx="9110629" cy="51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9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8081300" y="6158030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Bahnschrift" panose="020B0502040204020203" pitchFamily="34" charset="0"/>
              </a:rPr>
              <a:t>PROTEUS SIMULATION</a:t>
            </a:r>
            <a:endParaRPr lang="it-IT" sz="1400" dirty="0">
              <a:latin typeface="Bahnschrift" panose="020B0502040204020203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47" y="1079389"/>
            <a:ext cx="8972015" cy="507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2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550228" y="1342708"/>
            <a:ext cx="6077268" cy="465804"/>
          </a:xfrm>
        </p:spPr>
        <p:txBody>
          <a:bodyPr>
            <a:normAutofit/>
          </a:bodyPr>
          <a:lstStyle/>
          <a:p>
            <a:pPr algn="ctr"/>
            <a:r>
              <a:rPr lang="it-IT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GENERAL CONFIGURATION</a:t>
            </a:r>
            <a:endParaRPr lang="it-IT" sz="2000" dirty="0">
              <a:solidFill>
                <a:schemeClr val="bg2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880745" y="1727232"/>
            <a:ext cx="9472295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composed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9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9 boxes of the 3x3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LED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players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instead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box of the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For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doing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bi-color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shown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designed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stopwatch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displays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duration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match.</a:t>
            </a:r>
            <a:endParaRPr lang="it-IT" dirty="0"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it-IT" dirty="0"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/>
          <p:cNvSpPr/>
          <p:nvPr/>
        </p:nvSpPr>
        <p:spPr>
          <a:xfrm>
            <a:off x="880744" y="388523"/>
            <a:ext cx="7755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Tic Tac Toe game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simulated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it-IT" dirty="0" err="1">
                <a:solidFill>
                  <a:schemeClr val="accent3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Proteus</a:t>
            </a:r>
            <a:r>
              <a:rPr lang="it-IT" dirty="0">
                <a:solidFill>
                  <a:schemeClr val="accent3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software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880743" y="4377447"/>
            <a:ext cx="9846523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 DEVELOPMENT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given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switches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recognized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either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it-IT" sz="1400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it-IT" dirty="0" smtClean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2</a:t>
            </a:r>
            <a:r>
              <a:rPr lang="it-IT" sz="14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player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flip-flops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LEDs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connected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flip-flops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drawing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it-IT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flip-flops</a:t>
            </a:r>
            <a:r>
              <a:rPr lang="it-IT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53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363971" y="137775"/>
            <a:ext cx="6859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STOPWATCH  FOR THE DURATION OF A MATCH</a:t>
            </a:r>
            <a:endParaRPr lang="it-IT" sz="2400" b="1" dirty="0">
              <a:solidFill>
                <a:schemeClr val="accent2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972" y="137775"/>
            <a:ext cx="1871331" cy="204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81" y="2360428"/>
            <a:ext cx="5146159" cy="4327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/>
          <p:cNvSpPr txBox="1"/>
          <p:nvPr/>
        </p:nvSpPr>
        <p:spPr>
          <a:xfrm flipH="1">
            <a:off x="310808" y="650165"/>
            <a:ext cx="714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also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designed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stopwatch</a:t>
            </a:r>
            <a:r>
              <a:rPr lang="it-IT" dirty="0" smtClean="0">
                <a:latin typeface="Bahnschrift" panose="020B0502040204020203" pitchFamily="34" charset="0"/>
              </a:rPr>
              <a:t> to </a:t>
            </a:r>
            <a:r>
              <a:rPr lang="it-IT" dirty="0" err="1" smtClean="0">
                <a:latin typeface="Bahnschrift" panose="020B0502040204020203" pitchFamily="34" charset="0"/>
              </a:rPr>
              <a:t>calculate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duration</a:t>
            </a:r>
            <a:r>
              <a:rPr lang="it-IT" dirty="0" smtClean="0">
                <a:latin typeface="Bahnschrift" panose="020B0502040204020203" pitchFamily="34" charset="0"/>
              </a:rPr>
              <a:t> of </a:t>
            </a:r>
            <a:r>
              <a:rPr lang="it-IT" dirty="0" err="1" smtClean="0">
                <a:latin typeface="Bahnschrift" panose="020B0502040204020203" pitchFamily="34" charset="0"/>
              </a:rPr>
              <a:t>each</a:t>
            </a:r>
            <a:r>
              <a:rPr lang="it-IT" dirty="0" smtClean="0">
                <a:latin typeface="Bahnschrift" panose="020B0502040204020203" pitchFamily="34" charset="0"/>
              </a:rPr>
              <a:t> match.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69358" y="2616531"/>
            <a:ext cx="5834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Bahnschrift" panose="020B0502040204020203" pitchFamily="34" charset="0"/>
              </a:rPr>
              <a:t>The </a:t>
            </a:r>
            <a:r>
              <a:rPr lang="it-IT" dirty="0" err="1" smtClean="0">
                <a:latin typeface="Bahnschrift" panose="020B0502040204020203" pitchFamily="34" charset="0"/>
              </a:rPr>
              <a:t>function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table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similar</a:t>
            </a:r>
            <a:r>
              <a:rPr lang="it-IT" dirty="0" smtClean="0">
                <a:latin typeface="Bahnschrift" panose="020B0502040204020203" pitchFamily="34" charset="0"/>
              </a:rPr>
              <a:t> to the </a:t>
            </a:r>
            <a:r>
              <a:rPr lang="it-IT" dirty="0" err="1" smtClean="0">
                <a:latin typeface="Bahnschrift" panose="020B0502040204020203" pitchFamily="34" charset="0"/>
              </a:rPr>
              <a:t>one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saw</a:t>
            </a:r>
            <a:r>
              <a:rPr lang="it-IT" dirty="0" smtClean="0">
                <a:latin typeface="Bahnschrift" panose="020B0502040204020203" pitchFamily="34" charset="0"/>
              </a:rPr>
              <a:t> in </a:t>
            </a:r>
            <a:r>
              <a:rPr lang="it-IT" dirty="0" err="1" smtClean="0">
                <a:latin typeface="Bahnschrift" panose="020B0502040204020203" pitchFamily="34" charset="0"/>
              </a:rPr>
              <a:t>class</a:t>
            </a:r>
            <a:r>
              <a:rPr lang="it-IT" dirty="0" smtClean="0">
                <a:latin typeface="Bahnschrift" panose="020B0502040204020203" pitchFamily="34" charset="0"/>
              </a:rPr>
              <a:t> with the </a:t>
            </a:r>
            <a:r>
              <a:rPr lang="it-IT" dirty="0" err="1" smtClean="0">
                <a:latin typeface="Bahnschrift" panose="020B0502040204020203" pitchFamily="34" charset="0"/>
              </a:rPr>
              <a:t>exception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the input in the 74161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enabled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0. So to </a:t>
            </a:r>
            <a:r>
              <a:rPr lang="it-IT" dirty="0" err="1" smtClean="0">
                <a:latin typeface="Bahnschrift" panose="020B0502040204020203" pitchFamily="34" charset="0"/>
              </a:rPr>
              <a:t>load</a:t>
            </a:r>
            <a:r>
              <a:rPr lang="it-IT" dirty="0" smtClean="0">
                <a:latin typeface="Bahnschrift" panose="020B0502040204020203" pitchFamily="34" charset="0"/>
              </a:rPr>
              <a:t> the input data, the </a:t>
            </a:r>
            <a:r>
              <a:rPr lang="it-IT" dirty="0" err="1" smtClean="0">
                <a:latin typeface="Bahnschrift" panose="020B0502040204020203" pitchFamily="34" charset="0"/>
              </a:rPr>
              <a:t>clear</a:t>
            </a:r>
            <a:r>
              <a:rPr lang="it-IT" dirty="0" smtClean="0">
                <a:latin typeface="Bahnschrift" panose="020B0502040204020203" pitchFamily="34" charset="0"/>
              </a:rPr>
              <a:t> input must be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1 and the </a:t>
            </a:r>
            <a:r>
              <a:rPr lang="it-IT" dirty="0" err="1" smtClean="0">
                <a:latin typeface="Bahnschrift" panose="020B0502040204020203" pitchFamily="34" charset="0"/>
              </a:rPr>
              <a:t>load</a:t>
            </a:r>
            <a:r>
              <a:rPr lang="it-IT" dirty="0" smtClean="0">
                <a:latin typeface="Bahnschrift" panose="020B0502040204020203" pitchFamily="34" charset="0"/>
              </a:rPr>
              <a:t> input must be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0.  For </a:t>
            </a:r>
            <a:r>
              <a:rPr lang="it-IT" dirty="0" err="1" smtClean="0">
                <a:latin typeface="Bahnschrift" panose="020B0502040204020203" pitchFamily="34" charset="0"/>
              </a:rPr>
              <a:t>this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reason</a:t>
            </a:r>
            <a:r>
              <a:rPr lang="it-IT" dirty="0" smtClean="0">
                <a:latin typeface="Bahnschrift" panose="020B0502040204020203" pitchFamily="34" charset="0"/>
              </a:rPr>
              <a:t>,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want</a:t>
            </a:r>
            <a:r>
              <a:rPr lang="it-IT" dirty="0" smtClean="0">
                <a:latin typeface="Bahnschrift" panose="020B0502040204020203" pitchFamily="34" charset="0"/>
              </a:rPr>
              <a:t> to start over,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connect</a:t>
            </a:r>
            <a:r>
              <a:rPr lang="it-IT" dirty="0" smtClean="0">
                <a:latin typeface="Bahnschrift" panose="020B0502040204020203" pitchFamily="34" charset="0"/>
              </a:rPr>
              <a:t> a NAND gate to the </a:t>
            </a:r>
            <a:r>
              <a:rPr lang="it-IT" dirty="0" err="1" smtClean="0">
                <a:latin typeface="Bahnschrift" panose="020B0502040204020203" pitchFamily="34" charset="0"/>
              </a:rPr>
              <a:t>load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rather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than</a:t>
            </a:r>
            <a:r>
              <a:rPr lang="it-IT" dirty="0" smtClean="0">
                <a:latin typeface="Bahnschrift" panose="020B0502040204020203" pitchFamily="34" charset="0"/>
              </a:rPr>
              <a:t> an AND gate.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69357" y="4809169"/>
            <a:ext cx="583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The </a:t>
            </a:r>
            <a:r>
              <a:rPr lang="it-IT" dirty="0" err="1" smtClean="0">
                <a:latin typeface="Bahnschrift" panose="020B0502040204020203" pitchFamily="34" charset="0"/>
              </a:rPr>
              <a:t>internal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flip-flops</a:t>
            </a:r>
            <a:r>
              <a:rPr lang="it-IT" dirty="0" smtClean="0">
                <a:latin typeface="Bahnschrift" panose="020B0502040204020203" pitchFamily="34" charset="0"/>
              </a:rPr>
              <a:t> trigger on the positive </a:t>
            </a:r>
            <a:r>
              <a:rPr lang="it-IT" dirty="0" err="1" smtClean="0">
                <a:latin typeface="Bahnschrift" panose="020B0502040204020203" pitchFamily="34" charset="0"/>
              </a:rPr>
              <a:t>transition</a:t>
            </a:r>
            <a:r>
              <a:rPr lang="it-IT" dirty="0" smtClean="0">
                <a:latin typeface="Bahnschrift" panose="020B0502040204020203" pitchFamily="34" charset="0"/>
              </a:rPr>
              <a:t> of the clock </a:t>
            </a:r>
            <a:r>
              <a:rPr lang="it-IT" dirty="0" err="1" smtClean="0">
                <a:latin typeface="Bahnschrift" panose="020B0502040204020203" pitchFamily="34" charset="0"/>
              </a:rPr>
              <a:t>pulse</a:t>
            </a:r>
            <a:r>
              <a:rPr lang="it-IT" dirty="0" smtClean="0">
                <a:latin typeface="Bahnschrift" panose="020B0502040204020203" pitchFamily="34" charset="0"/>
              </a:rPr>
              <a:t>.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69357" y="5820795"/>
            <a:ext cx="583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Bahnschrift" panose="020B0502040204020203" pitchFamily="34" charset="0"/>
              </a:rPr>
              <a:t>The </a:t>
            </a:r>
            <a:r>
              <a:rPr lang="it-IT" dirty="0" err="1" smtClean="0">
                <a:latin typeface="Bahnschrift" panose="020B0502040204020203" pitchFamily="34" charset="0"/>
              </a:rPr>
              <a:t>circuit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functions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as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counter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load</a:t>
            </a:r>
            <a:r>
              <a:rPr lang="it-IT" dirty="0" smtClean="0">
                <a:latin typeface="Bahnschrift" panose="020B0502040204020203" pitchFamily="34" charset="0"/>
              </a:rPr>
              <a:t> input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1 and </a:t>
            </a:r>
            <a:r>
              <a:rPr lang="it-IT" dirty="0" err="1" smtClean="0">
                <a:latin typeface="Bahnschrift" panose="020B0502040204020203" pitchFamily="34" charset="0"/>
              </a:rPr>
              <a:t>both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counts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inputs</a:t>
            </a:r>
            <a:r>
              <a:rPr lang="it-IT" dirty="0" smtClean="0">
                <a:latin typeface="Bahnschrift" panose="020B0502040204020203" pitchFamily="34" charset="0"/>
              </a:rPr>
              <a:t> P and T are </a:t>
            </a:r>
            <a:r>
              <a:rPr lang="it-IT" dirty="0" err="1" smtClean="0">
                <a:latin typeface="Bahnschrift" panose="020B0502040204020203" pitchFamily="34" charset="0"/>
              </a:rPr>
              <a:t>equal</a:t>
            </a:r>
            <a:r>
              <a:rPr lang="it-IT" dirty="0" smtClean="0">
                <a:latin typeface="Bahnschrift" panose="020B0502040204020203" pitchFamily="34" charset="0"/>
              </a:rPr>
              <a:t> to 1.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310808" y="1808887"/>
            <a:ext cx="542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To do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used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74161 4-bit </a:t>
            </a:r>
            <a:r>
              <a:rPr lang="it-IT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binary</a:t>
            </a:r>
            <a:r>
              <a:rPr lang="it-IT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counters</a:t>
            </a:r>
            <a:r>
              <a:rPr lang="it-IT" dirty="0" smtClean="0">
                <a:latin typeface="Bahnschrift" panose="020B0502040204020203" pitchFamily="34" charset="0"/>
              </a:rPr>
              <a:t>.</a:t>
            </a:r>
            <a:endParaRPr lang="it-I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4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8" y="1616149"/>
            <a:ext cx="10907983" cy="488388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 flipH="1">
            <a:off x="482057" y="507197"/>
            <a:ext cx="9483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>
                <a:latin typeface="Bahnschrift" panose="020B0502040204020203" pitchFamily="34" charset="0"/>
              </a:rPr>
              <a:t>The stop-</a:t>
            </a:r>
            <a:r>
              <a:rPr lang="it-IT" dirty="0" err="1" smtClean="0">
                <a:latin typeface="Bahnschrift" panose="020B0502040204020203" pitchFamily="34" charset="0"/>
              </a:rPr>
              <a:t>watch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starts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counting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one</a:t>
            </a:r>
            <a:r>
              <a:rPr lang="it-IT" dirty="0" smtClean="0">
                <a:latin typeface="Bahnschrift" panose="020B0502040204020203" pitchFamily="34" charset="0"/>
              </a:rPr>
              <a:t> of the 9 </a:t>
            </a:r>
            <a:r>
              <a:rPr lang="it-IT" dirty="0" err="1" smtClean="0">
                <a:latin typeface="Bahnschrift" panose="020B0502040204020203" pitchFamily="34" charset="0"/>
              </a:rPr>
              <a:t>buttons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pressed</a:t>
            </a:r>
            <a:r>
              <a:rPr lang="it-IT" dirty="0" smtClean="0">
                <a:latin typeface="Bahnschrift" panose="020B0502040204020203" pitchFamily="34" charset="0"/>
              </a:rPr>
              <a:t>, and </a:t>
            </a:r>
            <a:r>
              <a:rPr lang="it-IT" dirty="0" err="1" smtClean="0">
                <a:latin typeface="Bahnschrift" panose="020B0502040204020203" pitchFamily="34" charset="0"/>
              </a:rPr>
              <a:t>stops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either</a:t>
            </a:r>
            <a:r>
              <a:rPr lang="it-IT" dirty="0" smtClean="0">
                <a:latin typeface="Bahnschrift" panose="020B0502040204020203" pitchFamily="34" charset="0"/>
              </a:rPr>
              <a:t> a </a:t>
            </a:r>
            <a:r>
              <a:rPr lang="it-IT" dirty="0" err="1" smtClean="0">
                <a:latin typeface="Bahnschrift" panose="020B0502040204020203" pitchFamily="34" charset="0"/>
              </a:rPr>
              <a:t>winner</a:t>
            </a:r>
            <a:r>
              <a:rPr lang="it-IT" dirty="0" smtClean="0">
                <a:latin typeface="Bahnschrift" panose="020B0502040204020203" pitchFamily="34" charset="0"/>
              </a:rPr>
              <a:t> or a </a:t>
            </a:r>
            <a:r>
              <a:rPr lang="it-IT" dirty="0" err="1" smtClean="0">
                <a:latin typeface="Bahnschrift" panose="020B0502040204020203" pitchFamily="34" charset="0"/>
              </a:rPr>
              <a:t>draw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condition</a:t>
            </a:r>
            <a:r>
              <a:rPr lang="it-IT" dirty="0" smtClean="0">
                <a:latin typeface="Bahnschrift" panose="020B0502040204020203" pitchFamily="34" charset="0"/>
              </a:rPr>
              <a:t>.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press the reset </a:t>
            </a:r>
            <a:r>
              <a:rPr lang="it-IT" dirty="0" err="1" smtClean="0">
                <a:latin typeface="Bahnschrift" panose="020B0502040204020203" pitchFamily="34" charset="0"/>
              </a:rPr>
              <a:t>button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stopwatch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should</a:t>
            </a:r>
            <a:r>
              <a:rPr lang="it-IT" dirty="0" smtClean="0">
                <a:latin typeface="Bahnschrift" panose="020B0502040204020203" pitchFamily="34" charset="0"/>
              </a:rPr>
              <a:t> be </a:t>
            </a:r>
            <a:r>
              <a:rPr lang="it-IT" dirty="0" err="1" smtClean="0">
                <a:latin typeface="Bahnschrift" panose="020B0502040204020203" pitchFamily="34" charset="0"/>
              </a:rPr>
              <a:t>reinitialized</a:t>
            </a:r>
            <a:r>
              <a:rPr lang="it-IT" dirty="0" smtClean="0">
                <a:latin typeface="Bahnschrift" panose="020B0502040204020203" pitchFamily="34" charset="0"/>
              </a:rPr>
              <a:t>.</a:t>
            </a:r>
            <a:endParaRPr lang="it-IT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7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5533"/>
          <a:stretch/>
        </p:blipFill>
        <p:spPr>
          <a:xfrm>
            <a:off x="5571228" y="103148"/>
            <a:ext cx="4707468" cy="6616628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213722" y="264161"/>
            <a:ext cx="5188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smtClean="0">
                <a:latin typeface="Bahnschrift" panose="020B0502040204020203" pitchFamily="34" charset="0"/>
              </a:rPr>
              <a:t>The </a:t>
            </a:r>
            <a:r>
              <a:rPr lang="it-IT" sz="1600" dirty="0" err="1" smtClean="0">
                <a:latin typeface="Bahnschrift" panose="020B0502040204020203" pitchFamily="34" charset="0"/>
              </a:rPr>
              <a:t>results</a:t>
            </a:r>
            <a:r>
              <a:rPr lang="it-IT" sz="1600" dirty="0" smtClean="0">
                <a:latin typeface="Bahnschrift" panose="020B0502040204020203" pitchFamily="34" charset="0"/>
              </a:rPr>
              <a:t> of the </a:t>
            </a:r>
            <a:r>
              <a:rPr lang="it-IT" sz="1600" dirty="0" err="1" smtClean="0">
                <a:latin typeface="Bahnschrift" panose="020B0502040204020203" pitchFamily="34" charset="0"/>
              </a:rPr>
              <a:t>counters</a:t>
            </a:r>
            <a:r>
              <a:rPr lang="it-IT" sz="1600" dirty="0" smtClean="0">
                <a:latin typeface="Bahnschrift" panose="020B0502040204020203" pitchFamily="34" charset="0"/>
              </a:rPr>
              <a:t> are </a:t>
            </a:r>
            <a:r>
              <a:rPr lang="it-IT" sz="1600" dirty="0" err="1" smtClean="0">
                <a:latin typeface="Bahnschrift" panose="020B0502040204020203" pitchFamily="34" charset="0"/>
              </a:rPr>
              <a:t>shown</a:t>
            </a:r>
            <a:r>
              <a:rPr lang="it-IT" sz="1600" dirty="0" smtClean="0">
                <a:latin typeface="Bahnschrift" panose="020B0502040204020203" pitchFamily="34" charset="0"/>
              </a:rPr>
              <a:t> in 7-segment </a:t>
            </a:r>
            <a:r>
              <a:rPr lang="it-IT" sz="1600" dirty="0" err="1" smtClean="0">
                <a:latin typeface="Bahnschrift" panose="020B0502040204020203" pitchFamily="34" charset="0"/>
              </a:rPr>
              <a:t>displays</a:t>
            </a:r>
            <a:r>
              <a:rPr lang="it-IT" sz="1600" dirty="0" smtClean="0">
                <a:latin typeface="Bahnschrift" panose="020B0502040204020203" pitchFamily="34" charset="0"/>
              </a:rPr>
              <a:t>.</a:t>
            </a:r>
            <a:endParaRPr lang="it-IT" sz="1600" dirty="0">
              <a:latin typeface="Bahnschrift" panose="020B0502040204020203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13722" y="1430510"/>
            <a:ext cx="525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err="1" smtClean="0">
                <a:latin typeface="Bahnschrift" panose="020B0502040204020203" pitchFamily="34" charset="0"/>
              </a:rPr>
              <a:t>Starting</a:t>
            </a:r>
            <a:r>
              <a:rPr lang="it-IT" sz="1600" dirty="0" smtClean="0">
                <a:latin typeface="Bahnschrift" panose="020B0502040204020203" pitchFamily="34" charset="0"/>
              </a:rPr>
              <a:t> from the bottom, the first </a:t>
            </a:r>
            <a:r>
              <a:rPr lang="it-IT" sz="1600" dirty="0" err="1" smtClean="0">
                <a:latin typeface="Bahnschrift" panose="020B0502040204020203" pitchFamily="34" charset="0"/>
              </a:rPr>
              <a:t>two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displays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represent</a:t>
            </a:r>
            <a:r>
              <a:rPr lang="it-IT" sz="1600" dirty="0" smtClean="0">
                <a:latin typeface="Bahnschrift" panose="020B0502040204020203" pitchFamily="34" charset="0"/>
              </a:rPr>
              <a:t> the </a:t>
            </a:r>
            <a:r>
              <a:rPr lang="it-IT" sz="1600" dirty="0" err="1" smtClean="0">
                <a:latin typeface="Bahnschrift" panose="020B0502040204020203" pitchFamily="34" charset="0"/>
              </a:rPr>
              <a:t>seconds</a:t>
            </a:r>
            <a:r>
              <a:rPr lang="it-IT" sz="1600" dirty="0" smtClean="0">
                <a:latin typeface="Bahnschrift" panose="020B0502040204020203" pitchFamily="34" charset="0"/>
              </a:rPr>
              <a:t>, </a:t>
            </a:r>
            <a:r>
              <a:rPr lang="it-IT" sz="1600" dirty="0" err="1" smtClean="0">
                <a:latin typeface="Bahnschrift" panose="020B0502040204020203" pitchFamily="34" charset="0"/>
              </a:rPr>
              <a:t>while</a:t>
            </a:r>
            <a:r>
              <a:rPr lang="it-IT" sz="1600" dirty="0" smtClean="0">
                <a:latin typeface="Bahnschrift" panose="020B0502040204020203" pitchFamily="34" charset="0"/>
              </a:rPr>
              <a:t> the </a:t>
            </a:r>
            <a:r>
              <a:rPr lang="it-IT" sz="1600" dirty="0" err="1" smtClean="0">
                <a:latin typeface="Bahnschrift" panose="020B0502040204020203" pitchFamily="34" charset="0"/>
              </a:rPr>
              <a:t>others</a:t>
            </a:r>
            <a:r>
              <a:rPr lang="it-IT" sz="1600" dirty="0" smtClean="0">
                <a:latin typeface="Bahnschrift" panose="020B0502040204020203" pitchFamily="34" charset="0"/>
              </a:rPr>
              <a:t> the minutes.</a:t>
            </a:r>
            <a:endParaRPr lang="it-IT" sz="1600" dirty="0">
              <a:latin typeface="Bahnschrift" panose="020B0502040204020203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13722" y="2422816"/>
            <a:ext cx="5254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smtClean="0">
                <a:latin typeface="Bahnschrift" panose="020B0502040204020203" pitchFamily="34" charset="0"/>
              </a:rPr>
              <a:t>The first </a:t>
            </a:r>
            <a:r>
              <a:rPr lang="it-IT" sz="1600" dirty="0" err="1" smtClean="0">
                <a:latin typeface="Bahnschrift" panose="020B0502040204020203" pitchFamily="34" charset="0"/>
              </a:rPr>
              <a:t>counter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counts</a:t>
            </a:r>
            <a:r>
              <a:rPr lang="it-IT" sz="1600" dirty="0" smtClean="0">
                <a:latin typeface="Bahnschrift" panose="020B0502040204020203" pitchFamily="34" charset="0"/>
              </a:rPr>
              <a:t> up to 9. </a:t>
            </a:r>
            <a:r>
              <a:rPr lang="it-IT" sz="1600" dirty="0" err="1" smtClean="0">
                <a:latin typeface="Bahnschrift" panose="020B0502040204020203" pitchFamily="34" charset="0"/>
              </a:rPr>
              <a:t>When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it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reaches</a:t>
            </a:r>
            <a:r>
              <a:rPr lang="it-IT" sz="1600" dirty="0" smtClean="0">
                <a:latin typeface="Bahnschrift" panose="020B0502040204020203" pitchFamily="34" charset="0"/>
              </a:rPr>
              <a:t> the </a:t>
            </a:r>
            <a:r>
              <a:rPr lang="it-IT" sz="1600" dirty="0" err="1" smtClean="0">
                <a:latin typeface="Bahnschrift" panose="020B0502040204020203" pitchFamily="34" charset="0"/>
              </a:rPr>
              <a:t>value</a:t>
            </a:r>
            <a:r>
              <a:rPr lang="it-IT" sz="1600" dirty="0" smtClean="0">
                <a:latin typeface="Bahnschrift" panose="020B0502040204020203" pitchFamily="34" charset="0"/>
              </a:rPr>
              <a:t> of 9, the NAND gate </a:t>
            </a:r>
            <a:r>
              <a:rPr lang="it-IT" sz="1600" dirty="0" err="1" smtClean="0">
                <a:latin typeface="Bahnschrift" panose="020B0502040204020203" pitchFamily="34" charset="0"/>
              </a:rPr>
              <a:t>value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is</a:t>
            </a:r>
            <a:r>
              <a:rPr lang="it-IT" sz="1600" dirty="0" smtClean="0">
                <a:latin typeface="Bahnschrift" panose="020B0502040204020203" pitchFamily="34" charset="0"/>
              </a:rPr>
              <a:t> 0, so the </a:t>
            </a:r>
            <a:r>
              <a:rPr lang="it-IT" sz="1600" dirty="0" err="1" smtClean="0">
                <a:latin typeface="Bahnschrift" panose="020B0502040204020203" pitchFamily="34" charset="0"/>
              </a:rPr>
              <a:t>inputs</a:t>
            </a:r>
            <a:r>
              <a:rPr lang="it-IT" sz="1600" dirty="0" smtClean="0">
                <a:latin typeface="Bahnschrift" panose="020B0502040204020203" pitchFamily="34" charset="0"/>
              </a:rPr>
              <a:t> are </a:t>
            </a:r>
            <a:r>
              <a:rPr lang="it-IT" sz="1600" dirty="0" err="1" smtClean="0">
                <a:latin typeface="Bahnschrift" panose="020B0502040204020203" pitchFamily="34" charset="0"/>
              </a:rPr>
              <a:t>loaded</a:t>
            </a:r>
            <a:r>
              <a:rPr lang="it-IT" sz="1600" dirty="0" smtClean="0">
                <a:latin typeface="Bahnschrift" panose="020B0502040204020203" pitchFamily="34" charset="0"/>
              </a:rPr>
              <a:t> and the </a:t>
            </a:r>
            <a:r>
              <a:rPr lang="it-IT" sz="1600" dirty="0" err="1" smtClean="0">
                <a:latin typeface="Bahnschrift" panose="020B0502040204020203" pitchFamily="34" charset="0"/>
              </a:rPr>
              <a:t>counter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starts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counting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again</a:t>
            </a:r>
            <a:r>
              <a:rPr lang="it-IT" sz="1600" dirty="0" smtClean="0">
                <a:latin typeface="Bahnschrift" panose="020B0502040204020203" pitchFamily="34" charset="0"/>
              </a:rPr>
              <a:t> from 0. </a:t>
            </a:r>
            <a:r>
              <a:rPr lang="it-IT" sz="1600" dirty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While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doing</a:t>
            </a:r>
            <a:r>
              <a:rPr lang="it-IT" sz="1600" dirty="0" smtClean="0">
                <a:latin typeface="Bahnschrift" panose="020B0502040204020203" pitchFamily="34" charset="0"/>
              </a:rPr>
              <a:t> so the clock of the </a:t>
            </a:r>
            <a:r>
              <a:rPr lang="it-IT" sz="1600" dirty="0" err="1" smtClean="0">
                <a:latin typeface="Bahnschrift" panose="020B0502040204020203" pitchFamily="34" charset="0"/>
              </a:rPr>
              <a:t>other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counter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is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triggered</a:t>
            </a:r>
            <a:r>
              <a:rPr lang="it-IT" sz="1600" dirty="0" smtClean="0">
                <a:latin typeface="Bahnschrift" panose="020B0502040204020203" pitchFamily="34" charset="0"/>
              </a:rPr>
              <a:t>. So the </a:t>
            </a:r>
            <a:r>
              <a:rPr lang="it-IT" sz="1600" dirty="0" err="1" smtClean="0">
                <a:latin typeface="Bahnschrift" panose="020B0502040204020203" pitchFamily="34" charset="0"/>
              </a:rPr>
              <a:t>second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counter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counts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each</a:t>
            </a:r>
            <a:r>
              <a:rPr lang="it-IT" sz="1600" dirty="0" smtClean="0">
                <a:latin typeface="Bahnschrift" panose="020B0502040204020203" pitchFamily="34" charset="0"/>
              </a:rPr>
              <a:t> time the first </a:t>
            </a:r>
            <a:r>
              <a:rPr lang="it-IT" sz="1600" dirty="0" err="1" smtClean="0">
                <a:latin typeface="Bahnschrift" panose="020B0502040204020203" pitchFamily="34" charset="0"/>
              </a:rPr>
              <a:t>counter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goes</a:t>
            </a:r>
            <a:r>
              <a:rPr lang="it-IT" sz="1600" dirty="0" smtClean="0">
                <a:latin typeface="Bahnschrift" panose="020B0502040204020203" pitchFamily="34" charset="0"/>
              </a:rPr>
              <a:t> from 9 to 0.</a:t>
            </a:r>
            <a:endParaRPr lang="it-IT" sz="1600" dirty="0">
              <a:latin typeface="Bahnschrift" panose="020B0502040204020203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13722" y="4278908"/>
            <a:ext cx="5188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smtClean="0">
                <a:latin typeface="Bahnschrift" panose="020B0502040204020203" pitchFamily="34" charset="0"/>
              </a:rPr>
              <a:t>The </a:t>
            </a:r>
            <a:r>
              <a:rPr lang="it-IT" sz="1600" dirty="0" err="1" smtClean="0">
                <a:latin typeface="Bahnschrift" panose="020B0502040204020203" pitchFamily="34" charset="0"/>
              </a:rPr>
              <a:t>second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counter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counts</a:t>
            </a:r>
            <a:r>
              <a:rPr lang="it-IT" sz="1600" dirty="0" smtClean="0">
                <a:latin typeface="Bahnschrift" panose="020B0502040204020203" pitchFamily="34" charset="0"/>
              </a:rPr>
              <a:t> up to 5. In the moment </a:t>
            </a:r>
            <a:r>
              <a:rPr lang="it-IT" sz="1600" dirty="0" err="1" smtClean="0">
                <a:latin typeface="Bahnschrift" panose="020B0502040204020203" pitchFamily="34" charset="0"/>
              </a:rPr>
              <a:t>it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displays</a:t>
            </a:r>
            <a:r>
              <a:rPr lang="it-IT" sz="1600" dirty="0" smtClean="0">
                <a:latin typeface="Bahnschrift" panose="020B0502040204020203" pitchFamily="34" charset="0"/>
              </a:rPr>
              <a:t> the </a:t>
            </a:r>
            <a:r>
              <a:rPr lang="it-IT" sz="1600" dirty="0" err="1" smtClean="0">
                <a:latin typeface="Bahnschrift" panose="020B0502040204020203" pitchFamily="34" charset="0"/>
              </a:rPr>
              <a:t>value</a:t>
            </a:r>
            <a:r>
              <a:rPr lang="it-IT" sz="1600" dirty="0" smtClean="0">
                <a:latin typeface="Bahnschrift" panose="020B0502040204020203" pitchFamily="34" charset="0"/>
              </a:rPr>
              <a:t> 5 and the first </a:t>
            </a:r>
            <a:r>
              <a:rPr lang="it-IT" sz="1600" dirty="0" err="1" smtClean="0">
                <a:latin typeface="Bahnschrift" panose="020B0502040204020203" pitchFamily="34" charset="0"/>
              </a:rPr>
              <a:t>counter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goes</a:t>
            </a:r>
            <a:r>
              <a:rPr lang="it-IT" sz="1600" dirty="0" smtClean="0">
                <a:latin typeface="Bahnschrift" panose="020B0502040204020203" pitchFamily="34" charset="0"/>
              </a:rPr>
              <a:t> from 9 to 0, </a:t>
            </a:r>
            <a:r>
              <a:rPr lang="it-IT" sz="1600" dirty="0" err="1" smtClean="0">
                <a:latin typeface="Bahnschrift" panose="020B0502040204020203" pitchFamily="34" charset="0"/>
              </a:rPr>
              <a:t>they</a:t>
            </a:r>
            <a:r>
              <a:rPr lang="it-IT" sz="1600" dirty="0" smtClean="0">
                <a:latin typeface="Bahnschrift" panose="020B0502040204020203" pitchFamily="34" charset="0"/>
              </a:rPr>
              <a:t> are </a:t>
            </a:r>
            <a:r>
              <a:rPr lang="it-IT" sz="1600" dirty="0" err="1" smtClean="0">
                <a:latin typeface="Bahnschrift" panose="020B0502040204020203" pitchFamily="34" charset="0"/>
              </a:rPr>
              <a:t>both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resetted</a:t>
            </a:r>
            <a:r>
              <a:rPr lang="it-IT" sz="1600" dirty="0" smtClean="0">
                <a:latin typeface="Bahnschrift" panose="020B0502040204020203" pitchFamily="34" charset="0"/>
              </a:rPr>
              <a:t> to 0, </a:t>
            </a:r>
            <a:r>
              <a:rPr lang="it-IT" sz="1600" dirty="0" err="1" smtClean="0">
                <a:latin typeface="Bahnschrift" panose="020B0502040204020203" pitchFamily="34" charset="0"/>
              </a:rPr>
              <a:t>while</a:t>
            </a:r>
            <a:r>
              <a:rPr lang="it-IT" sz="1600" dirty="0" smtClean="0">
                <a:latin typeface="Bahnschrift" panose="020B0502040204020203" pitchFamily="34" charset="0"/>
              </a:rPr>
              <a:t> the </a:t>
            </a:r>
            <a:r>
              <a:rPr lang="it-IT" sz="1600" dirty="0" err="1" smtClean="0">
                <a:latin typeface="Bahnschrift" panose="020B0502040204020203" pitchFamily="34" charset="0"/>
              </a:rPr>
              <a:t>third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counter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is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triggered</a:t>
            </a:r>
            <a:r>
              <a:rPr lang="it-IT" sz="1600" dirty="0" smtClean="0">
                <a:latin typeface="Bahnschrift" panose="020B0502040204020203" pitchFamily="34" charset="0"/>
              </a:rPr>
              <a:t> and </a:t>
            </a:r>
            <a:r>
              <a:rPr lang="it-IT" sz="1600" dirty="0" err="1" smtClean="0">
                <a:latin typeface="Bahnschrift" panose="020B0502040204020203" pitchFamily="34" charset="0"/>
              </a:rPr>
              <a:t>it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displays</a:t>
            </a:r>
            <a:r>
              <a:rPr lang="it-IT" sz="1600" dirty="0" smtClean="0">
                <a:latin typeface="Bahnschrift" panose="020B0502040204020203" pitchFamily="34" charset="0"/>
              </a:rPr>
              <a:t> the </a:t>
            </a:r>
            <a:r>
              <a:rPr lang="it-IT" sz="1600" dirty="0" err="1" smtClean="0">
                <a:latin typeface="Bahnschrift" panose="020B0502040204020203" pitchFamily="34" charset="0"/>
              </a:rPr>
              <a:t>value</a:t>
            </a:r>
            <a:r>
              <a:rPr lang="it-IT" sz="1600" dirty="0" smtClean="0">
                <a:latin typeface="Bahnschrift" panose="020B0502040204020203" pitchFamily="34" charset="0"/>
              </a:rPr>
              <a:t> of 1. </a:t>
            </a:r>
            <a:r>
              <a:rPr lang="it-IT" sz="1600" dirty="0" err="1" smtClean="0">
                <a:latin typeface="Bahnschrift" panose="020B0502040204020203" pitchFamily="34" charset="0"/>
              </a:rPr>
              <a:t>That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means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that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one</a:t>
            </a:r>
            <a:r>
              <a:rPr lang="it-IT" sz="1600" dirty="0" smtClean="0">
                <a:latin typeface="Bahnschrift" panose="020B0502040204020203" pitchFamily="34" charset="0"/>
              </a:rPr>
              <a:t> minute </a:t>
            </a:r>
            <a:r>
              <a:rPr lang="it-IT" sz="1600" dirty="0" err="1" smtClean="0">
                <a:latin typeface="Bahnschrift" panose="020B0502040204020203" pitchFamily="34" charset="0"/>
              </a:rPr>
              <a:t>has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passed</a:t>
            </a:r>
            <a:r>
              <a:rPr lang="it-IT" sz="1600" dirty="0" smtClean="0">
                <a:latin typeface="Bahnschrift" panose="020B0502040204020203" pitchFamily="34" charset="0"/>
              </a:rPr>
              <a:t>.</a:t>
            </a:r>
            <a:endParaRPr lang="it-IT" sz="1600" dirty="0">
              <a:latin typeface="Bahnschrift" panose="020B0502040204020203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13722" y="5761779"/>
            <a:ext cx="5188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smtClean="0">
                <a:latin typeface="Bahnschrift" panose="020B0502040204020203" pitchFamily="34" charset="0"/>
              </a:rPr>
              <a:t>The </a:t>
            </a:r>
            <a:r>
              <a:rPr lang="it-IT" sz="1600" dirty="0" err="1" smtClean="0">
                <a:latin typeface="Bahnschrift" panose="020B0502040204020203" pitchFamily="34" charset="0"/>
              </a:rPr>
              <a:t>maximal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value</a:t>
            </a:r>
            <a:r>
              <a:rPr lang="it-IT" sz="1600" dirty="0" smtClean="0">
                <a:latin typeface="Bahnschrift" panose="020B0502040204020203" pitchFamily="34" charset="0"/>
              </a:rPr>
              <a:t> the </a:t>
            </a:r>
            <a:r>
              <a:rPr lang="it-IT" sz="1600" dirty="0" err="1" smtClean="0">
                <a:latin typeface="Bahnschrift" panose="020B0502040204020203" pitchFamily="34" charset="0"/>
              </a:rPr>
              <a:t>stopwatch</a:t>
            </a:r>
            <a:r>
              <a:rPr lang="it-IT" sz="1600" dirty="0" smtClean="0">
                <a:latin typeface="Bahnschrift" panose="020B0502040204020203" pitchFamily="34" charset="0"/>
              </a:rPr>
              <a:t> can </a:t>
            </a:r>
            <a:r>
              <a:rPr lang="it-IT" sz="1600" dirty="0" err="1" smtClean="0">
                <a:latin typeface="Bahnschrift" panose="020B0502040204020203" pitchFamily="34" charset="0"/>
              </a:rPr>
              <a:t>reach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is</a:t>
            </a:r>
            <a:r>
              <a:rPr lang="it-IT" sz="1600" dirty="0" smtClean="0">
                <a:latin typeface="Bahnschrift" panose="020B0502040204020203" pitchFamily="34" charset="0"/>
              </a:rPr>
              <a:t> 99 minutes and 59 </a:t>
            </a:r>
            <a:r>
              <a:rPr lang="it-IT" sz="1600" dirty="0" err="1" smtClean="0">
                <a:latin typeface="Bahnschrift" panose="020B0502040204020203" pitchFamily="34" charset="0"/>
              </a:rPr>
              <a:t>seconds</a:t>
            </a:r>
            <a:r>
              <a:rPr lang="it-IT" sz="1600" dirty="0" smtClean="0">
                <a:latin typeface="Bahnschrift" panose="020B0502040204020203" pitchFamily="34" charset="0"/>
              </a:rPr>
              <a:t>. </a:t>
            </a:r>
            <a:r>
              <a:rPr lang="it-IT" sz="1600" dirty="0" err="1" smtClean="0">
                <a:latin typeface="Bahnschrift" panose="020B0502040204020203" pitchFamily="34" charset="0"/>
              </a:rPr>
              <a:t>Than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it</a:t>
            </a:r>
            <a:r>
              <a:rPr lang="it-IT" sz="1600" dirty="0" smtClean="0">
                <a:latin typeface="Bahnschrift" panose="020B0502040204020203" pitchFamily="34" charset="0"/>
              </a:rPr>
              <a:t> </a:t>
            </a:r>
            <a:r>
              <a:rPr lang="it-IT" sz="1600" dirty="0" err="1" smtClean="0">
                <a:latin typeface="Bahnschrift" panose="020B0502040204020203" pitchFamily="34" charset="0"/>
              </a:rPr>
              <a:t>restarts</a:t>
            </a:r>
            <a:r>
              <a:rPr lang="it-IT" sz="1600" dirty="0" smtClean="0">
                <a:latin typeface="Bahnschrift" panose="020B0502040204020203" pitchFamily="34" charset="0"/>
              </a:rPr>
              <a:t> from 00:00.</a:t>
            </a:r>
            <a:endParaRPr lang="it-IT" sz="1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2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640271"/>
            <a:ext cx="4480016" cy="575429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1889" b="1080"/>
          <a:stretch/>
        </p:blipFill>
        <p:spPr>
          <a:xfrm>
            <a:off x="6242984" y="640271"/>
            <a:ext cx="4196383" cy="575429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4785783" y="3107268"/>
            <a:ext cx="1665817" cy="74881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10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6071" y="0"/>
            <a:ext cx="9404723" cy="1400530"/>
          </a:xfrm>
        </p:spPr>
        <p:txBody>
          <a:bodyPr/>
          <a:lstStyle/>
          <a:p>
            <a:r>
              <a:rPr lang="it-IT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WHOLE LOGICAL CIRCUIT</a:t>
            </a:r>
            <a:endParaRPr lang="it-IT" sz="3600" b="1" dirty="0">
              <a:solidFill>
                <a:schemeClr val="accent4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8350056" y="6330193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Bahnschrift" panose="020B0502040204020203" pitchFamily="34" charset="0"/>
              </a:rPr>
              <a:t>PROTEUS SIMULATION</a:t>
            </a:r>
            <a:endParaRPr lang="it-IT" sz="1400" dirty="0">
              <a:latin typeface="Bahnschrift" panose="020B0502040204020203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5"/>
          <a:stretch/>
        </p:blipFill>
        <p:spPr>
          <a:xfrm>
            <a:off x="577515" y="1427671"/>
            <a:ext cx="9610965" cy="49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8609938" y="6330193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Bahnschrift" panose="020B0502040204020203" pitchFamily="34" charset="0"/>
              </a:rPr>
              <a:t>PROTEUS SIMULATION</a:t>
            </a:r>
            <a:endParaRPr lang="it-IT" sz="1400" dirty="0">
              <a:latin typeface="Bahnschrift" panose="020B0502040204020203" pitchFamily="34" charset="0"/>
            </a:endParaRPr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9" y="1424539"/>
            <a:ext cx="11856990" cy="4905654"/>
          </a:xfrm>
        </p:spPr>
      </p:pic>
    </p:spTree>
    <p:extLst>
      <p:ext uri="{BB962C8B-B14F-4D97-AF65-F5344CB8AC3E}">
        <p14:creationId xmlns:p14="http://schemas.microsoft.com/office/powerpoint/2010/main" val="259209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760453" y="2846717"/>
            <a:ext cx="6892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 smtClean="0">
                <a:latin typeface="Bahnschrift" panose="020B0502040204020203" pitchFamily="34" charset="0"/>
              </a:rPr>
              <a:t>Thanks</a:t>
            </a:r>
            <a:r>
              <a:rPr lang="it-IT" sz="4400" dirty="0" smtClean="0">
                <a:latin typeface="Bahnschrift" panose="020B0502040204020203" pitchFamily="34" charset="0"/>
              </a:rPr>
              <a:t> for the </a:t>
            </a:r>
            <a:r>
              <a:rPr lang="it-IT" sz="4400" dirty="0" err="1" smtClean="0">
                <a:latin typeface="Bahnschrift" panose="020B0502040204020203" pitchFamily="34" charset="0"/>
              </a:rPr>
              <a:t>attention</a:t>
            </a:r>
            <a:r>
              <a:rPr lang="it-IT" sz="4400" dirty="0" smtClean="0">
                <a:latin typeface="Bahnschrift" panose="020B0502040204020203" pitchFamily="34" charset="0"/>
              </a:rPr>
              <a:t>!</a:t>
            </a:r>
            <a:endParaRPr lang="it-IT" sz="4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0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885216" y="1533143"/>
            <a:ext cx="98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" panose="020B0502040204020203" pitchFamily="34" charset="0"/>
              </a:rPr>
              <a:t>Red color denotes </a:t>
            </a:r>
            <a:r>
              <a:rPr lang="en-US" dirty="0">
                <a:latin typeface="Bahnschrift" panose="020B0502040204020203" pitchFamily="34" charset="0"/>
              </a:rPr>
              <a:t>player1 and Green </a:t>
            </a:r>
            <a:r>
              <a:rPr lang="en-US" dirty="0" smtClean="0">
                <a:latin typeface="Bahnschrift" panose="020B0502040204020203" pitchFamily="34" charset="0"/>
              </a:rPr>
              <a:t>denotes </a:t>
            </a:r>
            <a:r>
              <a:rPr lang="en-US" dirty="0">
                <a:latin typeface="Bahnschrift" panose="020B0502040204020203" pitchFamily="34" charset="0"/>
              </a:rPr>
              <a:t>player2. </a:t>
            </a:r>
          </a:p>
        </p:txBody>
      </p:sp>
      <p:pic>
        <p:nvPicPr>
          <p:cNvPr id="3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1231954" y="759782"/>
            <a:ext cx="574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REQUIREMENTS </a:t>
            </a:r>
            <a:endParaRPr lang="it-IT" sz="2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885216" y="2053367"/>
            <a:ext cx="990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A player should not be able to change other player’s move. 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885216" y="3172014"/>
            <a:ext cx="9717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Player’s should have the ability to reset the game at any point.</a:t>
            </a:r>
          </a:p>
          <a:p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85216" y="3772362"/>
            <a:ext cx="11011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Once a player wins, the “result” state should be </a:t>
            </a:r>
            <a:r>
              <a:rPr lang="en-US" dirty="0" smtClean="0">
                <a:latin typeface="Bahnschrift" panose="020B0502040204020203" pitchFamily="34" charset="0"/>
              </a:rPr>
              <a:t>locked. 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85216" y="4891009"/>
            <a:ext cx="1009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If all the switches were pressed or if there is a draw situation </a:t>
            </a:r>
            <a:r>
              <a:rPr lang="en-US" dirty="0" smtClean="0">
                <a:latin typeface="Bahnschrift" panose="020B0502040204020203" pitchFamily="34" charset="0"/>
              </a:rPr>
              <a:t>, a </a:t>
            </a:r>
            <a:r>
              <a:rPr lang="en-US" dirty="0">
                <a:latin typeface="Bahnschrift" panose="020B0502040204020203" pitchFamily="34" charset="0"/>
              </a:rPr>
              <a:t>separate LED should glow. </a:t>
            </a:r>
            <a:endParaRPr lang="it-IT" dirty="0">
              <a:latin typeface="Bahnschrift" panose="020B0502040204020203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702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0240" y="-34092"/>
            <a:ext cx="8576149" cy="1478570"/>
          </a:xfrm>
        </p:spPr>
        <p:txBody>
          <a:bodyPr>
            <a:normAutofit/>
          </a:bodyPr>
          <a:lstStyle/>
          <a:p>
            <a:r>
              <a:rPr lang="it-IT" sz="3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Which</a:t>
            </a:r>
            <a:r>
              <a:rPr lang="it-IT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 are the </a:t>
            </a:r>
            <a:r>
              <a:rPr lang="it-IT" sz="3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logical</a:t>
            </a:r>
            <a:r>
              <a:rPr lang="it-IT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 </a:t>
            </a:r>
            <a:r>
              <a:rPr lang="it-IT" sz="3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elements</a:t>
            </a:r>
            <a:r>
              <a:rPr lang="it-IT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 </a:t>
            </a:r>
            <a:r>
              <a:rPr lang="it-IT" sz="3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we</a:t>
            </a:r>
            <a:r>
              <a:rPr lang="it-IT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 </a:t>
            </a:r>
            <a:r>
              <a:rPr lang="it-IT" sz="3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used</a:t>
            </a:r>
            <a:endParaRPr lang="it-IT" sz="3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93695" y="866922"/>
            <a:ext cx="2525945" cy="625122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AND </a:t>
            </a:r>
            <a:r>
              <a:rPr lang="it-IT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gates</a:t>
            </a:r>
            <a:endParaRPr lang="it-IT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r="9733"/>
          <a:stretch/>
        </p:blipFill>
        <p:spPr bwMode="auto">
          <a:xfrm>
            <a:off x="2660158" y="687408"/>
            <a:ext cx="1553416" cy="847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9400"/>
          <a:stretch/>
        </p:blipFill>
        <p:spPr bwMode="auto">
          <a:xfrm>
            <a:off x="2803525" y="3000826"/>
            <a:ext cx="1609851" cy="883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e the source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5" r="30137"/>
          <a:stretch/>
        </p:blipFill>
        <p:spPr bwMode="auto">
          <a:xfrm>
            <a:off x="2507507" y="1846101"/>
            <a:ext cx="1205095" cy="820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130" name="Picture 10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r="7090"/>
          <a:stretch/>
        </p:blipFill>
        <p:spPr bwMode="auto">
          <a:xfrm>
            <a:off x="3863728" y="4045657"/>
            <a:ext cx="1728541" cy="1014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ee the source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7" t="8124" r="13668" b="9259"/>
          <a:stretch/>
        </p:blipFill>
        <p:spPr bwMode="auto">
          <a:xfrm>
            <a:off x="8860733" y="475985"/>
            <a:ext cx="1225246" cy="999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25" y="1455164"/>
            <a:ext cx="1023006" cy="102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9" descr="See the source image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egnaposto contenuto 2"/>
          <p:cNvSpPr txBox="1">
            <a:spLocks/>
          </p:cNvSpPr>
          <p:nvPr/>
        </p:nvSpPr>
        <p:spPr>
          <a:xfrm>
            <a:off x="802297" y="2126557"/>
            <a:ext cx="2246661" cy="51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OR 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gates</a:t>
            </a:r>
            <a:endParaRPr lang="it-IT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24" name="Segnaposto contenuto 2"/>
          <p:cNvSpPr txBox="1">
            <a:spLocks/>
          </p:cNvSpPr>
          <p:nvPr/>
        </p:nvSpPr>
        <p:spPr>
          <a:xfrm>
            <a:off x="741200" y="3331028"/>
            <a:ext cx="2676524" cy="905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XOR 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gates</a:t>
            </a:r>
            <a:endParaRPr lang="it-IT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Segnaposto contenuto 2"/>
          <p:cNvSpPr txBox="1">
            <a:spLocks/>
          </p:cNvSpPr>
          <p:nvPr/>
        </p:nvSpPr>
        <p:spPr>
          <a:xfrm>
            <a:off x="693695" y="4383408"/>
            <a:ext cx="3092263" cy="905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NOT 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gates</a:t>
            </a: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(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inverters</a:t>
            </a: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  <a:p>
            <a:endParaRPr lang="it-IT" dirty="0"/>
          </a:p>
        </p:txBody>
      </p:sp>
      <p:sp>
        <p:nvSpPr>
          <p:cNvPr id="26" name="Segnaposto contenuto 2"/>
          <p:cNvSpPr txBox="1">
            <a:spLocks/>
          </p:cNvSpPr>
          <p:nvPr/>
        </p:nvSpPr>
        <p:spPr>
          <a:xfrm>
            <a:off x="4737380" y="786735"/>
            <a:ext cx="4495929" cy="905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D-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flip</a:t>
            </a: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flops</a:t>
            </a: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with set and reset</a:t>
            </a:r>
          </a:p>
          <a:p>
            <a:endParaRPr lang="it-IT" dirty="0"/>
          </a:p>
        </p:txBody>
      </p:sp>
      <p:sp>
        <p:nvSpPr>
          <p:cNvPr id="27" name="Segnaposto contenuto 2"/>
          <p:cNvSpPr txBox="1">
            <a:spLocks/>
          </p:cNvSpPr>
          <p:nvPr/>
        </p:nvSpPr>
        <p:spPr>
          <a:xfrm>
            <a:off x="4737380" y="1605804"/>
            <a:ext cx="2676524" cy="905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Bi-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colour</a:t>
            </a: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LEDs</a:t>
            </a:r>
            <a:endParaRPr lang="it-IT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Segnaposto contenuto 2"/>
          <p:cNvSpPr txBox="1">
            <a:spLocks/>
          </p:cNvSpPr>
          <p:nvPr/>
        </p:nvSpPr>
        <p:spPr>
          <a:xfrm>
            <a:off x="4737380" y="1993115"/>
            <a:ext cx="2949254" cy="905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Single-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colour</a:t>
            </a:r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LEDs</a:t>
            </a:r>
            <a:endParaRPr lang="it-IT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Segnaposto contenuto 2"/>
          <p:cNvSpPr txBox="1">
            <a:spLocks/>
          </p:cNvSpPr>
          <p:nvPr/>
        </p:nvSpPr>
        <p:spPr>
          <a:xfrm>
            <a:off x="5873736" y="2971489"/>
            <a:ext cx="2676524" cy="905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B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uttons</a:t>
            </a:r>
            <a:endParaRPr lang="it-IT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72" y="2750417"/>
            <a:ext cx="1780659" cy="898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1" r="9011"/>
          <a:stretch/>
        </p:blipFill>
        <p:spPr>
          <a:xfrm>
            <a:off x="2959487" y="5370955"/>
            <a:ext cx="2127183" cy="922426"/>
          </a:xfrm>
          <a:prstGeom prst="rect">
            <a:avLst/>
          </a:prstGeom>
        </p:spPr>
      </p:pic>
      <p:sp>
        <p:nvSpPr>
          <p:cNvPr id="21" name="Segnaposto contenuto 2"/>
          <p:cNvSpPr txBox="1">
            <a:spLocks/>
          </p:cNvSpPr>
          <p:nvPr/>
        </p:nvSpPr>
        <p:spPr>
          <a:xfrm>
            <a:off x="723109" y="5590843"/>
            <a:ext cx="2390530" cy="65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NAND 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gates</a:t>
            </a:r>
            <a:endParaRPr lang="it-IT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65" y="3821590"/>
            <a:ext cx="904101" cy="122013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28" y="5262798"/>
            <a:ext cx="1290322" cy="1453613"/>
          </a:xfrm>
          <a:prstGeom prst="rect">
            <a:avLst/>
          </a:prstGeom>
        </p:spPr>
      </p:pic>
      <p:sp>
        <p:nvSpPr>
          <p:cNvPr id="30" name="Segnaposto contenuto 2"/>
          <p:cNvSpPr txBox="1">
            <a:spLocks/>
          </p:cNvSpPr>
          <p:nvPr/>
        </p:nvSpPr>
        <p:spPr>
          <a:xfrm>
            <a:off x="5882653" y="4169539"/>
            <a:ext cx="2978079" cy="905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7-segment display</a:t>
            </a:r>
            <a:endParaRPr lang="it-IT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Segnaposto contenuto 2"/>
          <p:cNvSpPr txBox="1">
            <a:spLocks/>
          </p:cNvSpPr>
          <p:nvPr/>
        </p:nvSpPr>
        <p:spPr>
          <a:xfrm>
            <a:off x="5882653" y="5765532"/>
            <a:ext cx="2978079" cy="882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4-bit </a:t>
            </a:r>
            <a:r>
              <a:rPr lang="it-IT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counters</a:t>
            </a:r>
            <a:endParaRPr lang="it-IT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6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build="p"/>
      <p:bldP spid="24" grpId="0" build="p"/>
      <p:bldP spid="25" grpId="0" build="p"/>
      <p:bldP spid="26" grpId="0"/>
      <p:bldP spid="27" grpId="0"/>
      <p:bldP spid="29" grpId="0"/>
      <p:bldP spid="21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58" y="1091789"/>
            <a:ext cx="3200401" cy="321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4302644" y="1536896"/>
            <a:ext cx="629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Bahnschrift" panose="020B0502040204020203" pitchFamily="34" charset="0"/>
              </a:rPr>
              <a:t>A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>
                <a:latin typeface="Bahnschrift" panose="020B0502040204020203" pitchFamily="34" charset="0"/>
              </a:rPr>
              <a:t>Bi-color LED </a:t>
            </a:r>
            <a:r>
              <a:rPr lang="en-US" dirty="0" smtClean="0">
                <a:latin typeface="Bahnschrift" panose="020B0502040204020203" pitchFamily="34" charset="0"/>
              </a:rPr>
              <a:t>allows </a:t>
            </a:r>
            <a:r>
              <a:rPr lang="en-US" dirty="0">
                <a:latin typeface="Bahnschrift" panose="020B0502040204020203" pitchFamily="34" charset="0"/>
              </a:rPr>
              <a:t>two </a:t>
            </a:r>
            <a:r>
              <a:rPr lang="en-US" dirty="0" smtClean="0">
                <a:latin typeface="Bahnschrift" panose="020B0502040204020203" pitchFamily="34" charset="0"/>
              </a:rPr>
              <a:t>colors to be switched on </a:t>
            </a:r>
            <a:r>
              <a:rPr lang="en-US" dirty="0">
                <a:latin typeface="Bahnschrift" panose="020B0502040204020203" pitchFamily="34" charset="0"/>
              </a:rPr>
              <a:t>(red and green) in a single LED while only having two pins (cathode and anode). The color of the LED depends on the polarity of the </a:t>
            </a:r>
            <a:r>
              <a:rPr lang="en-US" dirty="0" smtClean="0">
                <a:latin typeface="Bahnschrift" panose="020B0502040204020203" pitchFamily="34" charset="0"/>
              </a:rPr>
              <a:t>connection, and it allows </a:t>
            </a:r>
            <a:r>
              <a:rPr lang="en-US" dirty="0">
                <a:latin typeface="Bahnschrift" panose="020B0502040204020203" pitchFamily="34" charset="0"/>
              </a:rPr>
              <a:t>one color at a time. 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884358" y="4835187"/>
            <a:ext cx="633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hnschrift" panose="020B0502040204020203" pitchFamily="34" charset="0"/>
              </a:rPr>
              <a:t>On </a:t>
            </a:r>
            <a:r>
              <a:rPr lang="en-US" dirty="0">
                <a:latin typeface="Bahnschrift" panose="020B0502040204020203" pitchFamily="34" charset="0"/>
              </a:rPr>
              <a:t>the inside there are two LED's in parallel to each other, one forward and one reverse. </a:t>
            </a:r>
            <a:r>
              <a:rPr lang="en-US" dirty="0" smtClean="0">
                <a:latin typeface="Bahnschrift" panose="020B0502040204020203" pitchFamily="34" charset="0"/>
              </a:rPr>
              <a:t>The LED will light up either green or red according to the verse of flowing of the current.</a:t>
            </a:r>
            <a:endParaRPr lang="it-IT" dirty="0">
              <a:latin typeface="Bahnschrift" panose="020B0502040204020203" pitchFamily="34" charset="0"/>
            </a:endParaRPr>
          </a:p>
        </p:txBody>
      </p:sp>
      <p:pic>
        <p:nvPicPr>
          <p:cNvPr id="7176" name="Picture 8" descr="Picture of Straight Out of the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96" y="4017782"/>
            <a:ext cx="3186948" cy="21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" descr="See the source image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/>
          <p:cNvSpPr txBox="1"/>
          <p:nvPr/>
        </p:nvSpPr>
        <p:spPr>
          <a:xfrm>
            <a:off x="884358" y="345477"/>
            <a:ext cx="204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BI-COLOR LED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8720" y="71120"/>
            <a:ext cx="5542020" cy="528320"/>
          </a:xfrm>
        </p:spPr>
        <p:txBody>
          <a:bodyPr>
            <a:normAutofit/>
          </a:bodyPr>
          <a:lstStyle/>
          <a:p>
            <a:r>
              <a:rPr lang="it-IT" sz="28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 CONFIGURATION</a:t>
            </a:r>
            <a:endParaRPr lang="it-IT" sz="28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016000" y="1252850"/>
            <a:ext cx="504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Before</a:t>
            </a:r>
            <a:r>
              <a:rPr lang="it-IT" dirty="0" smtClean="0">
                <a:latin typeface="Bahnschrift" panose="020B0502040204020203" pitchFamily="34" charset="0"/>
              </a:rPr>
              <a:t> pressing the </a:t>
            </a:r>
            <a:r>
              <a:rPr lang="it-IT" dirty="0" err="1" smtClean="0">
                <a:latin typeface="Bahnschrift" panose="020B0502040204020203" pitchFamily="34" charset="0"/>
              </a:rPr>
              <a:t>button</a:t>
            </a:r>
            <a:endParaRPr lang="it-IT" dirty="0">
              <a:latin typeface="Bahnschrift" panose="020B0502040204020203" pitchFamily="34" charset="0"/>
            </a:endParaRPr>
          </a:p>
        </p:txBody>
      </p:sp>
      <p:pic>
        <p:nvPicPr>
          <p:cNvPr id="8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9392886" y="6535989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Bahnschrift" panose="020B0502040204020203" pitchFamily="34" charset="0"/>
              </a:rPr>
              <a:t>PROTEUS SIMULATION</a:t>
            </a:r>
            <a:endParaRPr lang="it-IT" sz="1400" dirty="0">
              <a:latin typeface="Bahnschrift" panose="020B0502040204020203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b="2788"/>
          <a:stretch/>
        </p:blipFill>
        <p:spPr>
          <a:xfrm>
            <a:off x="1188720" y="1622182"/>
            <a:ext cx="10098618" cy="49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036320" y="1022589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After</a:t>
            </a:r>
            <a:r>
              <a:rPr lang="it-IT" dirty="0" smtClean="0">
                <a:latin typeface="Bahnschrift" panose="020B0502040204020203" pitchFamily="34" charset="0"/>
              </a:rPr>
              <a:t> the </a:t>
            </a:r>
            <a:r>
              <a:rPr lang="it-IT" dirty="0" err="1" smtClean="0">
                <a:latin typeface="Bahnschrift" panose="020B0502040204020203" pitchFamily="34" charset="0"/>
              </a:rPr>
              <a:t>button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been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pressed</a:t>
            </a:r>
            <a:endParaRPr lang="it-IT" dirty="0">
              <a:latin typeface="Bahnschrift" panose="020B0502040204020203" pitchFamily="34" charset="0"/>
            </a:endParaRPr>
          </a:p>
        </p:txBody>
      </p:sp>
      <p:pic>
        <p:nvPicPr>
          <p:cNvPr id="6" name="Picture 9" descr="See the source imag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9519920" y="6444011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Bahnschrift" panose="020B0502040204020203" pitchFamily="34" charset="0"/>
              </a:rPr>
              <a:t>PROTEUS SIMULATION</a:t>
            </a:r>
            <a:endParaRPr lang="it-IT" sz="1400" dirty="0">
              <a:latin typeface="Bahnschrift" panose="020B0502040204020203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2" y="1391921"/>
            <a:ext cx="10008114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3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93" y="284530"/>
            <a:ext cx="3885011" cy="2413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3460186" y="1751701"/>
                <a:ext cx="403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86" y="1751701"/>
                <a:ext cx="403507" cy="369332"/>
              </a:xfrm>
              <a:prstGeom prst="rect">
                <a:avLst/>
              </a:prstGeom>
              <a:blipFill>
                <a:blip r:embed="rId3"/>
                <a:stretch>
                  <a:fillRect r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2996393" y="1114142"/>
                <a:ext cx="77032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393" y="1114142"/>
                <a:ext cx="77032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/>
              <p:cNvSpPr/>
              <p:nvPr/>
            </p:nvSpPr>
            <p:spPr>
              <a:xfrm>
                <a:off x="3383986" y="532153"/>
                <a:ext cx="403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ttango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986" y="532153"/>
                <a:ext cx="4035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5992125" y="532153"/>
                <a:ext cx="4475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25" y="532153"/>
                <a:ext cx="4475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/>
              <p:cNvSpPr/>
              <p:nvPr/>
            </p:nvSpPr>
            <p:spPr>
              <a:xfrm>
                <a:off x="5971346" y="839930"/>
                <a:ext cx="447558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ttango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46" y="839930"/>
                <a:ext cx="447558" cy="3082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5971345" y="1813256"/>
                <a:ext cx="4475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45" y="1813256"/>
                <a:ext cx="44755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5971344" y="2060430"/>
                <a:ext cx="447558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344" y="2060430"/>
                <a:ext cx="447558" cy="3082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/>
              <p:cNvSpPr/>
              <p:nvPr/>
            </p:nvSpPr>
            <p:spPr>
              <a:xfrm>
                <a:off x="5823720" y="4444238"/>
                <a:ext cx="1590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it-IT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it-IT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0" name="Rettango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20" y="4444238"/>
                <a:ext cx="1590500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/>
              <p:cNvSpPr/>
              <p:nvPr/>
            </p:nvSpPr>
            <p:spPr>
              <a:xfrm>
                <a:off x="4913807" y="5234392"/>
                <a:ext cx="2169572" cy="655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it-I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it-I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mr>
                        <m:mr>
                          <m:e>
                            <m:r>
                              <a:rPr lang="it-I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it-IT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)=</m:t>
                            </m:r>
                            <m:acc>
                              <m:accPr>
                                <m:chr m:val="̅"/>
                                <m:ctrlPr>
                                  <a:rPr lang="it-IT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</m:mr>
                      </m:m>
                    </m:oMath>
                  </m:oMathPara>
                </a14:m>
                <a:endParaRPr lang="it-IT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ttango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807" y="5234392"/>
                <a:ext cx="2169572" cy="6551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/>
              <p:cNvSpPr/>
              <p:nvPr/>
            </p:nvSpPr>
            <p:spPr>
              <a:xfrm>
                <a:off x="4208570" y="6153433"/>
                <a:ext cx="14606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it-IT" sz="16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it-IT" sz="16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sz="16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it-IT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it-IT" sz="16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it-IT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tango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570" y="6153433"/>
                <a:ext cx="1460656" cy="338554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6" t="11896" r="27999" b="17787"/>
          <a:stretch/>
        </p:blipFill>
        <p:spPr>
          <a:xfrm>
            <a:off x="6474454" y="284530"/>
            <a:ext cx="2514601" cy="2409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/>
              <p:cNvSpPr/>
              <p:nvPr/>
            </p:nvSpPr>
            <p:spPr>
              <a:xfrm>
                <a:off x="8639151" y="1085805"/>
                <a:ext cx="3499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ttango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151" y="1085805"/>
                <a:ext cx="34990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/>
          <p:cNvSpPr txBox="1"/>
          <p:nvPr/>
        </p:nvSpPr>
        <p:spPr>
          <a:xfrm>
            <a:off x="833121" y="4462968"/>
            <a:ext cx="578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know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the state </a:t>
            </a:r>
            <a:r>
              <a:rPr lang="it-IT" dirty="0" err="1" smtClean="0">
                <a:latin typeface="Bahnschrift" panose="020B0502040204020203" pitchFamily="34" charset="0"/>
              </a:rPr>
              <a:t>equation</a:t>
            </a:r>
            <a:r>
              <a:rPr lang="it-IT" dirty="0" smtClean="0">
                <a:latin typeface="Bahnschrift" panose="020B0502040204020203" pitchFamily="34" charset="0"/>
              </a:rPr>
              <a:t> for a D </a:t>
            </a:r>
            <a:r>
              <a:rPr lang="it-IT" dirty="0" err="1" smtClean="0">
                <a:latin typeface="Bahnschrift" panose="020B0502040204020203" pitchFamily="34" charset="0"/>
              </a:rPr>
              <a:t>flip</a:t>
            </a:r>
            <a:r>
              <a:rPr lang="it-IT" dirty="0" smtClean="0">
                <a:latin typeface="Bahnschrift" panose="020B0502040204020203" pitchFamily="34" charset="0"/>
              </a:rPr>
              <a:t> flop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789133" y="4847689"/>
            <a:ext cx="662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In </a:t>
            </a:r>
            <a:r>
              <a:rPr lang="it-IT" dirty="0" err="1" smtClean="0">
                <a:latin typeface="Bahnschrift" panose="020B0502040204020203" pitchFamily="34" charset="0"/>
              </a:rPr>
              <a:t>this</a:t>
            </a:r>
            <a:r>
              <a:rPr lang="it-IT" dirty="0" smtClean="0">
                <a:latin typeface="Bahnschrift" panose="020B0502040204020203" pitchFamily="34" charset="0"/>
              </a:rPr>
              <a:t> case for the 2 </a:t>
            </a:r>
            <a:r>
              <a:rPr lang="it-IT" dirty="0" err="1" smtClean="0">
                <a:latin typeface="Bahnschrift" panose="020B0502040204020203" pitchFamily="34" charset="0"/>
              </a:rPr>
              <a:t>flip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flops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789133" y="6153433"/>
            <a:ext cx="357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Bahnschrift" panose="020B0502040204020203" pitchFamily="34" charset="0"/>
              </a:rPr>
              <a:t>while</a:t>
            </a:r>
            <a:r>
              <a:rPr lang="it-IT" dirty="0" smtClean="0">
                <a:latin typeface="Bahnschrift" panose="020B0502040204020203" pitchFamily="34" charset="0"/>
              </a:rPr>
              <a:t> the output </a:t>
            </a:r>
            <a:r>
              <a:rPr lang="it-IT" dirty="0" err="1" smtClean="0">
                <a:latin typeface="Bahnschrift" panose="020B0502040204020203" pitchFamily="34" charset="0"/>
              </a:rPr>
              <a:t>equation</a:t>
            </a:r>
            <a:r>
              <a:rPr lang="it-IT" dirty="0" smtClean="0">
                <a:latin typeface="Bahnschrift" panose="020B0502040204020203" pitchFamily="34" charset="0"/>
              </a:rPr>
              <a:t> for A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31" name="CasellaDiTesto 30"/>
          <p:cNvSpPr txBox="1"/>
          <p:nvPr/>
        </p:nvSpPr>
        <p:spPr>
          <a:xfrm>
            <a:off x="833121" y="2968523"/>
            <a:ext cx="1003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Bahnschrift" panose="020B0502040204020203" pitchFamily="34" charset="0"/>
              </a:rPr>
              <a:t>The </a:t>
            </a:r>
            <a:r>
              <a:rPr lang="it-IT" dirty="0" err="1" smtClean="0">
                <a:latin typeface="Bahnschrift" panose="020B0502040204020203" pitchFamily="34" charset="0"/>
              </a:rPr>
              <a:t>inputs</a:t>
            </a:r>
            <a:r>
              <a:rPr lang="it-IT" dirty="0" smtClean="0">
                <a:latin typeface="Bahnschrift" panose="020B0502040204020203" pitchFamily="34" charset="0"/>
              </a:rPr>
              <a:t> of the </a:t>
            </a:r>
            <a:r>
              <a:rPr lang="it-IT" dirty="0" err="1" smtClean="0">
                <a:latin typeface="Bahnschrift" panose="020B0502040204020203" pitchFamily="34" charset="0"/>
              </a:rPr>
              <a:t>two</a:t>
            </a:r>
            <a:r>
              <a:rPr lang="it-IT" dirty="0" smtClean="0">
                <a:latin typeface="Bahnschrift" panose="020B0502040204020203" pitchFamily="34" charset="0"/>
              </a:rPr>
              <a:t> D-</a:t>
            </a:r>
            <a:r>
              <a:rPr lang="it-IT" dirty="0" err="1" smtClean="0">
                <a:latin typeface="Bahnschrift" panose="020B0502040204020203" pitchFamily="34" charset="0"/>
              </a:rPr>
              <a:t>flip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flops</a:t>
            </a:r>
            <a:r>
              <a:rPr lang="it-IT" dirty="0" smtClean="0">
                <a:latin typeface="Bahnschrift" panose="020B0502040204020203" pitchFamily="34" charset="0"/>
              </a:rPr>
              <a:t> are </a:t>
            </a:r>
            <a:r>
              <a:rPr lang="it-IT" dirty="0" err="1" smtClean="0">
                <a:latin typeface="Bahnschrift" panose="020B0502040204020203" pitchFamily="34" charset="0"/>
              </a:rPr>
              <a:t>two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variables</a:t>
            </a:r>
            <a:r>
              <a:rPr lang="it-IT" dirty="0" smtClean="0">
                <a:latin typeface="Bahnschrift" panose="020B0502040204020203" pitchFamily="34" charset="0"/>
              </a:rPr>
              <a:t> PLAYER1 and PLAYER2. </a:t>
            </a:r>
            <a:r>
              <a:rPr lang="it-IT" dirty="0" err="1" smtClean="0">
                <a:latin typeface="Bahnschrift" panose="020B0502040204020203" pitchFamily="34" charset="0"/>
              </a:rPr>
              <a:t>However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have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when</a:t>
            </a:r>
            <a:r>
              <a:rPr lang="it-IT" dirty="0" smtClean="0">
                <a:latin typeface="Bahnschrift" panose="020B0502040204020203" pitchFamily="34" charset="0"/>
              </a:rPr>
              <a:t> player1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playing</a:t>
            </a:r>
            <a:r>
              <a:rPr lang="it-IT" dirty="0" smtClean="0">
                <a:latin typeface="Bahnschrift" panose="020B0502040204020203" pitchFamily="34" charset="0"/>
              </a:rPr>
              <a:t>, player2 </a:t>
            </a:r>
            <a:r>
              <a:rPr lang="it-IT" dirty="0" err="1" smtClean="0">
                <a:latin typeface="Bahnschrift" panose="020B0502040204020203" pitchFamily="34" charset="0"/>
              </a:rPr>
              <a:t>is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not</a:t>
            </a:r>
            <a:r>
              <a:rPr lang="it-IT" dirty="0" smtClean="0">
                <a:latin typeface="Bahnschrift" panose="020B0502040204020203" pitchFamily="34" charset="0"/>
              </a:rPr>
              <a:t>, so </a:t>
            </a:r>
            <a:r>
              <a:rPr lang="it-IT" dirty="0" err="1" smtClean="0">
                <a:latin typeface="Bahnschrift" panose="020B0502040204020203" pitchFamily="34" charset="0"/>
              </a:rPr>
              <a:t>we</a:t>
            </a:r>
            <a:r>
              <a:rPr lang="it-IT" dirty="0" smtClean="0">
                <a:latin typeface="Bahnschrift" panose="020B0502040204020203" pitchFamily="34" charset="0"/>
              </a:rPr>
              <a:t> can </a:t>
            </a:r>
            <a:r>
              <a:rPr lang="it-IT" dirty="0" err="1" smtClean="0">
                <a:latin typeface="Bahnschrift" panose="020B0502040204020203" pitchFamily="34" charset="0"/>
              </a:rPr>
              <a:t>define</a:t>
            </a:r>
            <a:r>
              <a:rPr lang="it-IT" dirty="0" smtClean="0">
                <a:latin typeface="Bahnschrift" panose="020B0502040204020203" pitchFamily="34" charset="0"/>
              </a:rPr>
              <a:t> a new </a:t>
            </a:r>
            <a:r>
              <a:rPr lang="it-IT" dirty="0" err="1" smtClean="0">
                <a:latin typeface="Bahnschrift" panose="020B0502040204020203" pitchFamily="34" charset="0"/>
              </a:rPr>
              <a:t>variable</a:t>
            </a:r>
            <a:r>
              <a:rPr lang="it-IT" dirty="0" smtClean="0">
                <a:latin typeface="Bahnschrift" panose="020B0502040204020203" pitchFamily="34" charset="0"/>
              </a:rPr>
              <a:t> X </a:t>
            </a:r>
            <a:r>
              <a:rPr lang="it-IT" dirty="0" err="1" smtClean="0">
                <a:latin typeface="Bahnschrift" panose="020B0502040204020203" pitchFamily="34" charset="0"/>
              </a:rPr>
              <a:t>such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r>
              <a:rPr lang="it-IT" dirty="0" err="1" smtClean="0">
                <a:latin typeface="Bahnschrift" panose="020B0502040204020203" pitchFamily="34" charset="0"/>
              </a:rPr>
              <a:t>that</a:t>
            </a:r>
            <a:r>
              <a:rPr lang="it-IT" dirty="0" smtClean="0">
                <a:latin typeface="Bahnschrift" panose="020B0502040204020203" pitchFamily="34" charset="0"/>
              </a:rPr>
              <a:t> </a:t>
            </a:r>
            <a:endParaRPr lang="it-IT" dirty="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tangolo 31"/>
              <p:cNvSpPr/>
              <p:nvPr/>
            </p:nvSpPr>
            <p:spPr>
              <a:xfrm>
                <a:off x="5133196" y="3674796"/>
                <a:ext cx="1730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𝑷𝑳𝑨𝒀𝑬𝑹</m:t>
                      </m:r>
                      <m:r>
                        <a:rPr lang="it-IT" b="1" i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2" name="Rettango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96" y="3674796"/>
                <a:ext cx="173079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tangolo 32"/>
              <p:cNvSpPr/>
              <p:nvPr/>
            </p:nvSpPr>
            <p:spPr>
              <a:xfrm>
                <a:off x="5133196" y="4059517"/>
                <a:ext cx="17427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it-IT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t-IT" b="1" i="1"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𝑷𝑳𝑨𝒀𝑬𝑹</m:t>
                      </m:r>
                      <m:r>
                        <a:rPr lang="it-IT" b="1" i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3" name="Rettango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96" y="4059517"/>
                <a:ext cx="17427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9" descr="See the source image"/>
          <p:cNvPicPr>
            <a:picLocks noChangeAspect="1" noChangeArrowheads="1"/>
          </p:cNvPicPr>
          <p:nvPr/>
        </p:nvPicPr>
        <p:blipFill>
          <a:blip r:embed="rId1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6400"/>
                    </a14:imgEffect>
                    <a14:imgEffect>
                      <a14:saturation sat="2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67" y="264161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5652</TotalTime>
  <Words>2262</Words>
  <Application>Microsoft Office PowerPoint</Application>
  <PresentationFormat>Widescreen</PresentationFormat>
  <Paragraphs>470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6" baseType="lpstr">
      <vt:lpstr>Arial</vt:lpstr>
      <vt:lpstr>Bahnschrift</vt:lpstr>
      <vt:lpstr>Bahnschrift Condensed</vt:lpstr>
      <vt:lpstr>Bahnschrift SemiLight</vt:lpstr>
      <vt:lpstr>Calibri</vt:lpstr>
      <vt:lpstr>Cambria Math</vt:lpstr>
      <vt:lpstr>Century Gothic</vt:lpstr>
      <vt:lpstr>Times New Roman</vt:lpstr>
      <vt:lpstr>Wingdings 3</vt:lpstr>
      <vt:lpstr>Ione</vt:lpstr>
      <vt:lpstr>TIC TAC TOE</vt:lpstr>
      <vt:lpstr>Presentazione standard di PowerPoint</vt:lpstr>
      <vt:lpstr>GENERAL CONFIGURATION</vt:lpstr>
      <vt:lpstr>Presentazione standard di PowerPoint</vt:lpstr>
      <vt:lpstr>Which are the logical elements we used</vt:lpstr>
      <vt:lpstr>Presentazione standard di PowerPoint</vt:lpstr>
      <vt:lpstr>BUTTON CONFIGURATION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BUBBLE DIAGRAM</vt:lpstr>
      <vt:lpstr>Presentazione standard di PowerPoint</vt:lpstr>
      <vt:lpstr>PLAYER’S CONFIGURATION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DRAW CONDITION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WHOLE LOGICAL CIRCUIT</vt:lpstr>
      <vt:lpstr>Presentazione standard di PowerPoint</vt:lpstr>
      <vt:lpstr>Presentazione standard di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</dc:title>
  <dc:creator>silvana pelle</dc:creator>
  <cp:lastModifiedBy>Utente Windows</cp:lastModifiedBy>
  <cp:revision>198</cp:revision>
  <dcterms:created xsi:type="dcterms:W3CDTF">2018-12-06T08:30:31Z</dcterms:created>
  <dcterms:modified xsi:type="dcterms:W3CDTF">2018-12-17T05:12:24Z</dcterms:modified>
</cp:coreProperties>
</file>